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83" r:id="rId18"/>
    <p:sldId id="272" r:id="rId19"/>
    <p:sldId id="273" r:id="rId20"/>
    <p:sldId id="274" r:id="rId21"/>
    <p:sldId id="282" r:id="rId22"/>
    <p:sldId id="276" r:id="rId23"/>
    <p:sldId id="277" r:id="rId24"/>
    <p:sldId id="278" r:id="rId25"/>
    <p:sldId id="279" r:id="rId26"/>
    <p:sldId id="280" r:id="rId27"/>
    <p:sldId id="281" r:id="rId28"/>
  </p:sldIdLst>
  <p:sldSz cx="9144000" cy="6858000" type="screen4x3"/>
  <p:notesSz cx="6858000" cy="931386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D405E-5D25-4F81-9CEB-6ECA676B6B5D}" type="doc">
      <dgm:prSet loTypeId="urn:microsoft.com/office/officeart/2005/8/layout/process2" loCatId="process" qsTypeId="urn:microsoft.com/office/officeart/2005/8/quickstyle/3d3" qsCatId="3D" csTypeId="urn:microsoft.com/office/officeart/2005/8/colors/colorful1" csCatId="colorful" phldr="1"/>
      <dgm:spPr/>
    </dgm:pt>
    <dgm:pt modelId="{DF089CAA-A3B1-4AA7-90D9-2392A5A88D75}">
      <dgm:prSet phldrT="[Text]"/>
      <dgm:spPr/>
      <dgm:t>
        <a:bodyPr/>
        <a:lstStyle/>
        <a:p>
          <a:r>
            <a:rPr lang="id-ID" b="1" dirty="0" smtClean="0"/>
            <a:t>Rencana bisnis akan cepat menjadi usang</a:t>
          </a:r>
          <a:endParaRPr lang="id-ID" dirty="0"/>
        </a:p>
      </dgm:t>
    </dgm:pt>
    <dgm:pt modelId="{46DD23A6-F478-4DDE-9378-E38112B99471}" type="parTrans" cxnId="{C95A30F8-1C87-4948-80D0-A454A54EFEAD}">
      <dgm:prSet/>
      <dgm:spPr/>
      <dgm:t>
        <a:bodyPr/>
        <a:lstStyle/>
        <a:p>
          <a:endParaRPr lang="id-ID"/>
        </a:p>
      </dgm:t>
    </dgm:pt>
    <dgm:pt modelId="{DACE826F-3F36-43DA-9843-DBCFC7F4CD1E}" type="sibTrans" cxnId="{C95A30F8-1C87-4948-80D0-A454A54EFEAD}">
      <dgm:prSet>
        <dgm:style>
          <a:lnRef idx="0">
            <a:schemeClr val="accent5"/>
          </a:lnRef>
          <a:fillRef idx="3">
            <a:schemeClr val="accent5"/>
          </a:fillRef>
          <a:effectRef idx="3">
            <a:schemeClr val="accent5"/>
          </a:effectRef>
          <a:fontRef idx="minor">
            <a:schemeClr val="lt1"/>
          </a:fontRef>
        </dgm:style>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82000">
          <a:bevelT w="190500" h="38100"/>
        </a:sp3d>
      </dgm:spPr>
      <dgm:t>
        <a:bodyPr/>
        <a:lstStyle/>
        <a:p>
          <a:endParaRPr lang="id-ID"/>
        </a:p>
      </dgm:t>
    </dgm:pt>
    <dgm:pt modelId="{A47B11EF-7162-4EFF-8230-B56BC6FD7C56}">
      <dgm:prSet phldrT="[Text]"/>
      <dgm:spPr/>
      <dgm:t>
        <a:bodyPr/>
        <a:lstStyle/>
        <a:p>
          <a:r>
            <a:rPr lang="id-ID" b="1" dirty="0" smtClean="0"/>
            <a:t>Entrepreneur harus bisa bertindak cepat, tetapi juga harus sabar &amp; ulet</a:t>
          </a:r>
          <a:endParaRPr lang="id-ID" dirty="0"/>
        </a:p>
      </dgm:t>
    </dgm:pt>
    <dgm:pt modelId="{0A1FD61A-0673-4B4B-97F4-38E63207F87A}" type="parTrans" cxnId="{0B35C9AC-F876-4F72-A605-96B3593C4119}">
      <dgm:prSet/>
      <dgm:spPr/>
      <dgm:t>
        <a:bodyPr/>
        <a:lstStyle/>
        <a:p>
          <a:endParaRPr lang="id-ID"/>
        </a:p>
      </dgm:t>
    </dgm:pt>
    <dgm:pt modelId="{EA6AFCD5-31AD-4DC0-99D4-7F6C7B8C287D}" type="sibTrans" cxnId="{0B35C9AC-F876-4F72-A605-96B3593C4119}">
      <dgm:prSet/>
      <dgm:spPr/>
      <dgm:t>
        <a:bodyPr/>
        <a:lstStyle/>
        <a:p>
          <a:endParaRPr lang="id-ID"/>
        </a:p>
      </dgm:t>
    </dgm:pt>
    <dgm:pt modelId="{74A636D9-A91C-4107-9783-FCB590C5E71D}" type="pres">
      <dgm:prSet presAssocID="{F3AD405E-5D25-4F81-9CEB-6ECA676B6B5D}" presName="linearFlow" presStyleCnt="0">
        <dgm:presLayoutVars>
          <dgm:resizeHandles val="exact"/>
        </dgm:presLayoutVars>
      </dgm:prSet>
      <dgm:spPr/>
    </dgm:pt>
    <dgm:pt modelId="{5E1557D7-13B6-4FE1-AD62-FB654285F146}" type="pres">
      <dgm:prSet presAssocID="{DF089CAA-A3B1-4AA7-90D9-2392A5A88D75}" presName="node" presStyleLbl="node1" presStyleIdx="0" presStyleCnt="2" custScaleX="189536">
        <dgm:presLayoutVars>
          <dgm:bulletEnabled val="1"/>
        </dgm:presLayoutVars>
      </dgm:prSet>
      <dgm:spPr/>
      <dgm:t>
        <a:bodyPr/>
        <a:lstStyle/>
        <a:p>
          <a:endParaRPr lang="id-ID"/>
        </a:p>
      </dgm:t>
    </dgm:pt>
    <dgm:pt modelId="{CFD4DB6C-357D-47E8-AF95-F3D933FB2C08}" type="pres">
      <dgm:prSet presAssocID="{DACE826F-3F36-43DA-9843-DBCFC7F4CD1E}" presName="sibTrans" presStyleLbl="sibTrans2D1" presStyleIdx="0" presStyleCnt="1" custScaleX="117999"/>
      <dgm:spPr/>
      <dgm:t>
        <a:bodyPr/>
        <a:lstStyle/>
        <a:p>
          <a:endParaRPr lang="id-ID"/>
        </a:p>
      </dgm:t>
    </dgm:pt>
    <dgm:pt modelId="{17E1F923-D4E6-4F01-828A-214F5FCF87B9}" type="pres">
      <dgm:prSet presAssocID="{DACE826F-3F36-43DA-9843-DBCFC7F4CD1E}" presName="connectorText" presStyleLbl="sibTrans2D1" presStyleIdx="0" presStyleCnt="1"/>
      <dgm:spPr/>
      <dgm:t>
        <a:bodyPr/>
        <a:lstStyle/>
        <a:p>
          <a:endParaRPr lang="id-ID"/>
        </a:p>
      </dgm:t>
    </dgm:pt>
    <dgm:pt modelId="{946B9646-EBF3-429E-B2F7-5FA629E9B865}" type="pres">
      <dgm:prSet presAssocID="{A47B11EF-7162-4EFF-8230-B56BC6FD7C56}" presName="node" presStyleLbl="node1" presStyleIdx="1" presStyleCnt="2" custScaleX="189536" custLinFactNeighborY="6981">
        <dgm:presLayoutVars>
          <dgm:bulletEnabled val="1"/>
        </dgm:presLayoutVars>
      </dgm:prSet>
      <dgm:spPr/>
      <dgm:t>
        <a:bodyPr/>
        <a:lstStyle/>
        <a:p>
          <a:endParaRPr lang="id-ID"/>
        </a:p>
      </dgm:t>
    </dgm:pt>
  </dgm:ptLst>
  <dgm:cxnLst>
    <dgm:cxn modelId="{C782E891-CEFD-4343-8F22-916712DBF0E7}" type="presOf" srcId="{DF089CAA-A3B1-4AA7-90D9-2392A5A88D75}" destId="{5E1557D7-13B6-4FE1-AD62-FB654285F146}" srcOrd="0" destOrd="0" presId="urn:microsoft.com/office/officeart/2005/8/layout/process2"/>
    <dgm:cxn modelId="{C95A30F8-1C87-4948-80D0-A454A54EFEAD}" srcId="{F3AD405E-5D25-4F81-9CEB-6ECA676B6B5D}" destId="{DF089CAA-A3B1-4AA7-90D9-2392A5A88D75}" srcOrd="0" destOrd="0" parTransId="{46DD23A6-F478-4DDE-9378-E38112B99471}" sibTransId="{DACE826F-3F36-43DA-9843-DBCFC7F4CD1E}"/>
    <dgm:cxn modelId="{0B35C9AC-F876-4F72-A605-96B3593C4119}" srcId="{F3AD405E-5D25-4F81-9CEB-6ECA676B6B5D}" destId="{A47B11EF-7162-4EFF-8230-B56BC6FD7C56}" srcOrd="1" destOrd="0" parTransId="{0A1FD61A-0673-4B4B-97F4-38E63207F87A}" sibTransId="{EA6AFCD5-31AD-4DC0-99D4-7F6C7B8C287D}"/>
    <dgm:cxn modelId="{5434C248-6970-4897-ABF1-614D9A43E279}" type="presOf" srcId="{DACE826F-3F36-43DA-9843-DBCFC7F4CD1E}" destId="{17E1F923-D4E6-4F01-828A-214F5FCF87B9}" srcOrd="1" destOrd="0" presId="urn:microsoft.com/office/officeart/2005/8/layout/process2"/>
    <dgm:cxn modelId="{A6D240B9-F8D8-4783-B40E-4F40A895F7F6}" type="presOf" srcId="{DACE826F-3F36-43DA-9843-DBCFC7F4CD1E}" destId="{CFD4DB6C-357D-47E8-AF95-F3D933FB2C08}" srcOrd="0" destOrd="0" presId="urn:microsoft.com/office/officeart/2005/8/layout/process2"/>
    <dgm:cxn modelId="{FEE5EA08-FBBD-4316-A36A-DD665209508A}" type="presOf" srcId="{F3AD405E-5D25-4F81-9CEB-6ECA676B6B5D}" destId="{74A636D9-A91C-4107-9783-FCB590C5E71D}" srcOrd="0" destOrd="0" presId="urn:microsoft.com/office/officeart/2005/8/layout/process2"/>
    <dgm:cxn modelId="{F0B92488-0869-4960-AF21-9356E8395D1F}" type="presOf" srcId="{A47B11EF-7162-4EFF-8230-B56BC6FD7C56}" destId="{946B9646-EBF3-429E-B2F7-5FA629E9B865}" srcOrd="0" destOrd="0" presId="urn:microsoft.com/office/officeart/2005/8/layout/process2"/>
    <dgm:cxn modelId="{2905FFBF-5952-43F1-B821-5578DEF2D8A5}" type="presParOf" srcId="{74A636D9-A91C-4107-9783-FCB590C5E71D}" destId="{5E1557D7-13B6-4FE1-AD62-FB654285F146}" srcOrd="0" destOrd="0" presId="urn:microsoft.com/office/officeart/2005/8/layout/process2"/>
    <dgm:cxn modelId="{425F6423-595D-4404-9848-47E4A81F892C}" type="presParOf" srcId="{74A636D9-A91C-4107-9783-FCB590C5E71D}" destId="{CFD4DB6C-357D-47E8-AF95-F3D933FB2C08}" srcOrd="1" destOrd="0" presId="urn:microsoft.com/office/officeart/2005/8/layout/process2"/>
    <dgm:cxn modelId="{061C58AF-F8AD-4F37-8BF7-FA58853C2DCA}" type="presParOf" srcId="{CFD4DB6C-357D-47E8-AF95-F3D933FB2C08}" destId="{17E1F923-D4E6-4F01-828A-214F5FCF87B9}" srcOrd="0" destOrd="0" presId="urn:microsoft.com/office/officeart/2005/8/layout/process2"/>
    <dgm:cxn modelId="{CDC14D57-B78C-4835-BF43-1D7184472923}" type="presParOf" srcId="{74A636D9-A91C-4107-9783-FCB590C5E71D}" destId="{946B9646-EBF3-429E-B2F7-5FA629E9B865}"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41EF95-F03D-4476-B7F0-F54BFB7D897C}" type="doc">
      <dgm:prSet loTypeId="urn:microsoft.com/office/officeart/2005/8/layout/default" loCatId="list" qsTypeId="urn:microsoft.com/office/officeart/2005/8/quickstyle/3d2" qsCatId="3D" csTypeId="urn:microsoft.com/office/officeart/2005/8/colors/colorful1" csCatId="colorful" phldr="1"/>
      <dgm:spPr/>
      <dgm:t>
        <a:bodyPr/>
        <a:lstStyle/>
        <a:p>
          <a:endParaRPr lang="id-ID"/>
        </a:p>
      </dgm:t>
    </dgm:pt>
    <dgm:pt modelId="{C5C8B0CC-E020-47B8-A672-46D3071556E7}">
      <dgm:prSet phldrT="[Text]"/>
      <dgm:spPr>
        <a:solidFill>
          <a:schemeClr val="accent6">
            <a:lumMod val="40000"/>
            <a:lumOff val="60000"/>
          </a:schemeClr>
        </a:solidFill>
      </dgm:spPr>
      <dgm:t>
        <a:bodyPr/>
        <a:lstStyle/>
        <a:p>
          <a:r>
            <a:rPr lang="id-ID" dirty="0" smtClean="0">
              <a:solidFill>
                <a:schemeClr val="tx1"/>
              </a:solidFill>
            </a:rPr>
            <a:t>Analisis Lingkungan Bisnis</a:t>
          </a:r>
          <a:endParaRPr lang="id-ID" dirty="0">
            <a:solidFill>
              <a:schemeClr val="tx1"/>
            </a:solidFill>
          </a:endParaRPr>
        </a:p>
      </dgm:t>
    </dgm:pt>
    <dgm:pt modelId="{7F1E709D-ABCF-4187-9F0A-4D2B0FA8DF32}" type="parTrans" cxnId="{136B5595-F780-47F9-AC98-51E86C321E2C}">
      <dgm:prSet/>
      <dgm:spPr/>
      <dgm:t>
        <a:bodyPr/>
        <a:lstStyle/>
        <a:p>
          <a:endParaRPr lang="id-ID">
            <a:solidFill>
              <a:schemeClr val="tx1"/>
            </a:solidFill>
          </a:endParaRPr>
        </a:p>
      </dgm:t>
    </dgm:pt>
    <dgm:pt modelId="{EC120799-7C15-4E4D-9401-89480A4EDEE0}" type="sibTrans" cxnId="{136B5595-F780-47F9-AC98-51E86C321E2C}">
      <dgm:prSet/>
      <dgm:spPr/>
      <dgm:t>
        <a:bodyPr/>
        <a:lstStyle/>
        <a:p>
          <a:endParaRPr lang="id-ID">
            <a:solidFill>
              <a:schemeClr val="tx1"/>
            </a:solidFill>
          </a:endParaRPr>
        </a:p>
      </dgm:t>
    </dgm:pt>
    <dgm:pt modelId="{99917123-628A-4B93-8E6C-43F7EF0BDB22}">
      <dgm:prSet phldrT="[Text]"/>
      <dgm:spPr>
        <a:solidFill>
          <a:schemeClr val="accent2">
            <a:lumMod val="40000"/>
            <a:lumOff val="60000"/>
          </a:schemeClr>
        </a:solidFill>
      </dgm:spPr>
      <dgm:t>
        <a:bodyPr/>
        <a:lstStyle/>
        <a:p>
          <a:r>
            <a:rPr lang="id-ID" dirty="0" smtClean="0">
              <a:solidFill>
                <a:schemeClr val="tx1"/>
              </a:solidFill>
            </a:rPr>
            <a:t>Kelengkapan Perijinan</a:t>
          </a:r>
          <a:endParaRPr lang="id-ID" dirty="0">
            <a:solidFill>
              <a:schemeClr val="tx1"/>
            </a:solidFill>
          </a:endParaRPr>
        </a:p>
      </dgm:t>
    </dgm:pt>
    <dgm:pt modelId="{C418CF38-E047-41BC-9E2D-BBE27DE80FDA}" type="parTrans" cxnId="{53AED4C4-7BF0-4E93-8DF3-1762E8A390B6}">
      <dgm:prSet/>
      <dgm:spPr/>
      <dgm:t>
        <a:bodyPr/>
        <a:lstStyle/>
        <a:p>
          <a:endParaRPr lang="id-ID">
            <a:solidFill>
              <a:schemeClr val="tx1"/>
            </a:solidFill>
          </a:endParaRPr>
        </a:p>
      </dgm:t>
    </dgm:pt>
    <dgm:pt modelId="{01FCF20B-9BEC-48EF-8551-BB4B763A66F3}" type="sibTrans" cxnId="{53AED4C4-7BF0-4E93-8DF3-1762E8A390B6}">
      <dgm:prSet/>
      <dgm:spPr/>
      <dgm:t>
        <a:bodyPr/>
        <a:lstStyle/>
        <a:p>
          <a:endParaRPr lang="id-ID">
            <a:solidFill>
              <a:schemeClr val="tx1"/>
            </a:solidFill>
          </a:endParaRPr>
        </a:p>
      </dgm:t>
    </dgm:pt>
    <dgm:pt modelId="{C2951464-D496-437D-B87B-050DB6BE2915}">
      <dgm:prSet phldrT="[Text]"/>
      <dgm:spPr>
        <a:solidFill>
          <a:schemeClr val="accent5">
            <a:lumMod val="40000"/>
            <a:lumOff val="60000"/>
          </a:schemeClr>
        </a:solidFill>
      </dgm:spPr>
      <dgm:t>
        <a:bodyPr/>
        <a:lstStyle/>
        <a:p>
          <a:r>
            <a:rPr lang="id-ID" dirty="0" smtClean="0">
              <a:solidFill>
                <a:schemeClr val="tx1"/>
              </a:solidFill>
            </a:rPr>
            <a:t>Peta Lokasi</a:t>
          </a:r>
          <a:endParaRPr lang="id-ID" dirty="0">
            <a:solidFill>
              <a:schemeClr val="tx1"/>
            </a:solidFill>
          </a:endParaRPr>
        </a:p>
      </dgm:t>
    </dgm:pt>
    <dgm:pt modelId="{F95EDA81-ED75-4CCF-9232-6CC46730F537}" type="parTrans" cxnId="{82E62B07-1DC4-401A-B202-E2D885EE2776}">
      <dgm:prSet/>
      <dgm:spPr/>
      <dgm:t>
        <a:bodyPr/>
        <a:lstStyle/>
        <a:p>
          <a:endParaRPr lang="id-ID">
            <a:solidFill>
              <a:schemeClr val="tx1"/>
            </a:solidFill>
          </a:endParaRPr>
        </a:p>
      </dgm:t>
    </dgm:pt>
    <dgm:pt modelId="{6BA04C81-D73F-47CD-8F64-0DDE4815417A}" type="sibTrans" cxnId="{82E62B07-1DC4-401A-B202-E2D885EE2776}">
      <dgm:prSet/>
      <dgm:spPr/>
      <dgm:t>
        <a:bodyPr/>
        <a:lstStyle/>
        <a:p>
          <a:endParaRPr lang="id-ID">
            <a:solidFill>
              <a:schemeClr val="tx1"/>
            </a:solidFill>
          </a:endParaRPr>
        </a:p>
      </dgm:t>
    </dgm:pt>
    <dgm:pt modelId="{2A7C66FD-C5E7-4102-BCD0-19D9BC3F5EDE}">
      <dgm:prSet phldrT="[Text]"/>
      <dgm:spPr>
        <a:solidFill>
          <a:schemeClr val="accent1">
            <a:lumMod val="40000"/>
            <a:lumOff val="60000"/>
          </a:schemeClr>
        </a:solidFill>
      </dgm:spPr>
      <dgm:t>
        <a:bodyPr/>
        <a:lstStyle/>
        <a:p>
          <a:r>
            <a:rPr lang="id-ID" dirty="0" smtClean="0">
              <a:solidFill>
                <a:schemeClr val="tx1"/>
              </a:solidFill>
            </a:rPr>
            <a:t>Foto Produk</a:t>
          </a:r>
          <a:endParaRPr lang="id-ID" dirty="0">
            <a:solidFill>
              <a:schemeClr val="tx1"/>
            </a:solidFill>
          </a:endParaRPr>
        </a:p>
      </dgm:t>
    </dgm:pt>
    <dgm:pt modelId="{353D2DD4-40DF-4F0F-BB1B-830B3DB0E56F}" type="parTrans" cxnId="{B5877F8F-DA47-40FA-9661-1FEADB0B6E15}">
      <dgm:prSet/>
      <dgm:spPr/>
      <dgm:t>
        <a:bodyPr/>
        <a:lstStyle/>
        <a:p>
          <a:endParaRPr lang="id-ID">
            <a:solidFill>
              <a:schemeClr val="tx1"/>
            </a:solidFill>
          </a:endParaRPr>
        </a:p>
      </dgm:t>
    </dgm:pt>
    <dgm:pt modelId="{9017F09B-5B8C-4E12-A654-AB78CAA98050}" type="sibTrans" cxnId="{B5877F8F-DA47-40FA-9661-1FEADB0B6E15}">
      <dgm:prSet/>
      <dgm:spPr/>
      <dgm:t>
        <a:bodyPr/>
        <a:lstStyle/>
        <a:p>
          <a:endParaRPr lang="id-ID">
            <a:solidFill>
              <a:schemeClr val="tx1"/>
            </a:solidFill>
          </a:endParaRPr>
        </a:p>
      </dgm:t>
    </dgm:pt>
    <dgm:pt modelId="{16447C3D-3E7E-429C-91B2-656355B9C3BB}">
      <dgm:prSet phldrT="[Text]"/>
      <dgm:spPr>
        <a:solidFill>
          <a:schemeClr val="accent4">
            <a:lumMod val="40000"/>
            <a:lumOff val="60000"/>
          </a:schemeClr>
        </a:solidFill>
      </dgm:spPr>
      <dgm:t>
        <a:bodyPr/>
        <a:lstStyle/>
        <a:p>
          <a:r>
            <a:rPr lang="id-ID" dirty="0" smtClean="0">
              <a:solidFill>
                <a:schemeClr val="tx1"/>
              </a:solidFill>
            </a:rPr>
            <a:t>Dokumentasi Produksi</a:t>
          </a:r>
          <a:endParaRPr lang="id-ID" dirty="0">
            <a:solidFill>
              <a:schemeClr val="tx1"/>
            </a:solidFill>
          </a:endParaRPr>
        </a:p>
      </dgm:t>
    </dgm:pt>
    <dgm:pt modelId="{05EC26B7-C6B1-460C-A6ED-1B94DD65720D}" type="parTrans" cxnId="{34E5FC86-C393-4307-A09A-35E3DAE23CF7}">
      <dgm:prSet/>
      <dgm:spPr/>
      <dgm:t>
        <a:bodyPr/>
        <a:lstStyle/>
        <a:p>
          <a:endParaRPr lang="id-ID">
            <a:solidFill>
              <a:schemeClr val="tx1"/>
            </a:solidFill>
          </a:endParaRPr>
        </a:p>
      </dgm:t>
    </dgm:pt>
    <dgm:pt modelId="{7A93474C-A5D6-4875-89E9-C79DDD2CE6EC}" type="sibTrans" cxnId="{34E5FC86-C393-4307-A09A-35E3DAE23CF7}">
      <dgm:prSet/>
      <dgm:spPr/>
      <dgm:t>
        <a:bodyPr/>
        <a:lstStyle/>
        <a:p>
          <a:endParaRPr lang="id-ID">
            <a:solidFill>
              <a:schemeClr val="tx1"/>
            </a:solidFill>
          </a:endParaRPr>
        </a:p>
      </dgm:t>
    </dgm:pt>
    <dgm:pt modelId="{E5BC9BB6-8B7C-4065-BD21-A0351ACF743E}" type="pres">
      <dgm:prSet presAssocID="{3241EF95-F03D-4476-B7F0-F54BFB7D897C}" presName="diagram" presStyleCnt="0">
        <dgm:presLayoutVars>
          <dgm:dir/>
          <dgm:resizeHandles val="exact"/>
        </dgm:presLayoutVars>
      </dgm:prSet>
      <dgm:spPr/>
      <dgm:t>
        <a:bodyPr/>
        <a:lstStyle/>
        <a:p>
          <a:endParaRPr lang="id-ID"/>
        </a:p>
      </dgm:t>
    </dgm:pt>
    <dgm:pt modelId="{5F9BF720-497F-43A5-B869-01BD0DFB440A}" type="pres">
      <dgm:prSet presAssocID="{C5C8B0CC-E020-47B8-A672-46D3071556E7}" presName="node" presStyleLbl="node1" presStyleIdx="0" presStyleCnt="5">
        <dgm:presLayoutVars>
          <dgm:bulletEnabled val="1"/>
        </dgm:presLayoutVars>
      </dgm:prSet>
      <dgm:spPr/>
      <dgm:t>
        <a:bodyPr/>
        <a:lstStyle/>
        <a:p>
          <a:endParaRPr lang="id-ID"/>
        </a:p>
      </dgm:t>
    </dgm:pt>
    <dgm:pt modelId="{A623E390-20E0-48E5-B230-B4E1ECF439C6}" type="pres">
      <dgm:prSet presAssocID="{EC120799-7C15-4E4D-9401-89480A4EDEE0}" presName="sibTrans" presStyleCnt="0"/>
      <dgm:spPr/>
    </dgm:pt>
    <dgm:pt modelId="{EBCD42F9-BCEC-4797-8117-CEF0FB258431}" type="pres">
      <dgm:prSet presAssocID="{99917123-628A-4B93-8E6C-43F7EF0BDB22}" presName="node" presStyleLbl="node1" presStyleIdx="1" presStyleCnt="5">
        <dgm:presLayoutVars>
          <dgm:bulletEnabled val="1"/>
        </dgm:presLayoutVars>
      </dgm:prSet>
      <dgm:spPr/>
      <dgm:t>
        <a:bodyPr/>
        <a:lstStyle/>
        <a:p>
          <a:endParaRPr lang="id-ID"/>
        </a:p>
      </dgm:t>
    </dgm:pt>
    <dgm:pt modelId="{881C603C-0779-46B0-9DE5-FEB50A0671DE}" type="pres">
      <dgm:prSet presAssocID="{01FCF20B-9BEC-48EF-8551-BB4B763A66F3}" presName="sibTrans" presStyleCnt="0"/>
      <dgm:spPr/>
    </dgm:pt>
    <dgm:pt modelId="{606F613E-4934-4D6E-8443-073716F9A9BE}" type="pres">
      <dgm:prSet presAssocID="{C2951464-D496-437D-B87B-050DB6BE2915}" presName="node" presStyleLbl="node1" presStyleIdx="2" presStyleCnt="5">
        <dgm:presLayoutVars>
          <dgm:bulletEnabled val="1"/>
        </dgm:presLayoutVars>
      </dgm:prSet>
      <dgm:spPr/>
      <dgm:t>
        <a:bodyPr/>
        <a:lstStyle/>
        <a:p>
          <a:endParaRPr lang="id-ID"/>
        </a:p>
      </dgm:t>
    </dgm:pt>
    <dgm:pt modelId="{3A3EF26B-8B69-49AB-BFA8-F233456B7E38}" type="pres">
      <dgm:prSet presAssocID="{6BA04C81-D73F-47CD-8F64-0DDE4815417A}" presName="sibTrans" presStyleCnt="0"/>
      <dgm:spPr/>
    </dgm:pt>
    <dgm:pt modelId="{16B77801-7401-400E-88AB-70CA87D117A8}" type="pres">
      <dgm:prSet presAssocID="{2A7C66FD-C5E7-4102-BCD0-19D9BC3F5EDE}" presName="node" presStyleLbl="node1" presStyleIdx="3" presStyleCnt="5">
        <dgm:presLayoutVars>
          <dgm:bulletEnabled val="1"/>
        </dgm:presLayoutVars>
      </dgm:prSet>
      <dgm:spPr/>
      <dgm:t>
        <a:bodyPr/>
        <a:lstStyle/>
        <a:p>
          <a:endParaRPr lang="id-ID"/>
        </a:p>
      </dgm:t>
    </dgm:pt>
    <dgm:pt modelId="{D1F716AF-4B01-45E1-AF9A-05515B2E1196}" type="pres">
      <dgm:prSet presAssocID="{9017F09B-5B8C-4E12-A654-AB78CAA98050}" presName="sibTrans" presStyleCnt="0"/>
      <dgm:spPr/>
    </dgm:pt>
    <dgm:pt modelId="{54772F57-664F-485D-9916-C0EE8496A797}" type="pres">
      <dgm:prSet presAssocID="{16447C3D-3E7E-429C-91B2-656355B9C3BB}" presName="node" presStyleLbl="node1" presStyleIdx="4" presStyleCnt="5">
        <dgm:presLayoutVars>
          <dgm:bulletEnabled val="1"/>
        </dgm:presLayoutVars>
      </dgm:prSet>
      <dgm:spPr/>
      <dgm:t>
        <a:bodyPr/>
        <a:lstStyle/>
        <a:p>
          <a:endParaRPr lang="id-ID"/>
        </a:p>
      </dgm:t>
    </dgm:pt>
  </dgm:ptLst>
  <dgm:cxnLst>
    <dgm:cxn modelId="{27E32130-E0E6-4BB8-BD04-4CE7BBEC5992}" type="presOf" srcId="{C5C8B0CC-E020-47B8-A672-46D3071556E7}" destId="{5F9BF720-497F-43A5-B869-01BD0DFB440A}" srcOrd="0" destOrd="0" presId="urn:microsoft.com/office/officeart/2005/8/layout/default"/>
    <dgm:cxn modelId="{B5877F8F-DA47-40FA-9661-1FEADB0B6E15}" srcId="{3241EF95-F03D-4476-B7F0-F54BFB7D897C}" destId="{2A7C66FD-C5E7-4102-BCD0-19D9BC3F5EDE}" srcOrd="3" destOrd="0" parTransId="{353D2DD4-40DF-4F0F-BB1B-830B3DB0E56F}" sibTransId="{9017F09B-5B8C-4E12-A654-AB78CAA98050}"/>
    <dgm:cxn modelId="{0609B9C5-B41A-4042-AA1E-A95D31118F45}" type="presOf" srcId="{99917123-628A-4B93-8E6C-43F7EF0BDB22}" destId="{EBCD42F9-BCEC-4797-8117-CEF0FB258431}" srcOrd="0" destOrd="0" presId="urn:microsoft.com/office/officeart/2005/8/layout/default"/>
    <dgm:cxn modelId="{34E5FC86-C393-4307-A09A-35E3DAE23CF7}" srcId="{3241EF95-F03D-4476-B7F0-F54BFB7D897C}" destId="{16447C3D-3E7E-429C-91B2-656355B9C3BB}" srcOrd="4" destOrd="0" parTransId="{05EC26B7-C6B1-460C-A6ED-1B94DD65720D}" sibTransId="{7A93474C-A5D6-4875-89E9-C79DDD2CE6EC}"/>
    <dgm:cxn modelId="{EDE0A41D-E4C8-4E8D-90FF-3E70E14B11CB}" type="presOf" srcId="{C2951464-D496-437D-B87B-050DB6BE2915}" destId="{606F613E-4934-4D6E-8443-073716F9A9BE}" srcOrd="0" destOrd="0" presId="urn:microsoft.com/office/officeart/2005/8/layout/default"/>
    <dgm:cxn modelId="{82E62B07-1DC4-401A-B202-E2D885EE2776}" srcId="{3241EF95-F03D-4476-B7F0-F54BFB7D897C}" destId="{C2951464-D496-437D-B87B-050DB6BE2915}" srcOrd="2" destOrd="0" parTransId="{F95EDA81-ED75-4CCF-9232-6CC46730F537}" sibTransId="{6BA04C81-D73F-47CD-8F64-0DDE4815417A}"/>
    <dgm:cxn modelId="{5950F2D6-4820-4853-BAD1-BFC9CA5AA7BC}" type="presOf" srcId="{3241EF95-F03D-4476-B7F0-F54BFB7D897C}" destId="{E5BC9BB6-8B7C-4065-BD21-A0351ACF743E}" srcOrd="0" destOrd="0" presId="urn:microsoft.com/office/officeart/2005/8/layout/default"/>
    <dgm:cxn modelId="{6DAA53D8-44DD-48D7-AF32-A8C9766512D6}" type="presOf" srcId="{16447C3D-3E7E-429C-91B2-656355B9C3BB}" destId="{54772F57-664F-485D-9916-C0EE8496A797}" srcOrd="0" destOrd="0" presId="urn:microsoft.com/office/officeart/2005/8/layout/default"/>
    <dgm:cxn modelId="{53AED4C4-7BF0-4E93-8DF3-1762E8A390B6}" srcId="{3241EF95-F03D-4476-B7F0-F54BFB7D897C}" destId="{99917123-628A-4B93-8E6C-43F7EF0BDB22}" srcOrd="1" destOrd="0" parTransId="{C418CF38-E047-41BC-9E2D-BBE27DE80FDA}" sibTransId="{01FCF20B-9BEC-48EF-8551-BB4B763A66F3}"/>
    <dgm:cxn modelId="{136B5595-F780-47F9-AC98-51E86C321E2C}" srcId="{3241EF95-F03D-4476-B7F0-F54BFB7D897C}" destId="{C5C8B0CC-E020-47B8-A672-46D3071556E7}" srcOrd="0" destOrd="0" parTransId="{7F1E709D-ABCF-4187-9F0A-4D2B0FA8DF32}" sibTransId="{EC120799-7C15-4E4D-9401-89480A4EDEE0}"/>
    <dgm:cxn modelId="{C4B30786-75CD-40B8-A07B-D78EC398EFD9}" type="presOf" srcId="{2A7C66FD-C5E7-4102-BCD0-19D9BC3F5EDE}" destId="{16B77801-7401-400E-88AB-70CA87D117A8}" srcOrd="0" destOrd="0" presId="urn:microsoft.com/office/officeart/2005/8/layout/default"/>
    <dgm:cxn modelId="{3E9C4599-89F9-4849-9E5D-1AFF9C0FFEB9}" type="presParOf" srcId="{E5BC9BB6-8B7C-4065-BD21-A0351ACF743E}" destId="{5F9BF720-497F-43A5-B869-01BD0DFB440A}" srcOrd="0" destOrd="0" presId="urn:microsoft.com/office/officeart/2005/8/layout/default"/>
    <dgm:cxn modelId="{16CA8B9B-12FA-41F9-9EA7-47EC0257C072}" type="presParOf" srcId="{E5BC9BB6-8B7C-4065-BD21-A0351ACF743E}" destId="{A623E390-20E0-48E5-B230-B4E1ECF439C6}" srcOrd="1" destOrd="0" presId="urn:microsoft.com/office/officeart/2005/8/layout/default"/>
    <dgm:cxn modelId="{436E7A9E-2F27-42C9-AD3D-2649A1318F49}" type="presParOf" srcId="{E5BC9BB6-8B7C-4065-BD21-A0351ACF743E}" destId="{EBCD42F9-BCEC-4797-8117-CEF0FB258431}" srcOrd="2" destOrd="0" presId="urn:microsoft.com/office/officeart/2005/8/layout/default"/>
    <dgm:cxn modelId="{0240A4F9-3C7E-4F00-8537-EBC009874910}" type="presParOf" srcId="{E5BC9BB6-8B7C-4065-BD21-A0351ACF743E}" destId="{881C603C-0779-46B0-9DE5-FEB50A0671DE}" srcOrd="3" destOrd="0" presId="urn:microsoft.com/office/officeart/2005/8/layout/default"/>
    <dgm:cxn modelId="{B2225298-A538-433D-B91E-0FA1297C9A61}" type="presParOf" srcId="{E5BC9BB6-8B7C-4065-BD21-A0351ACF743E}" destId="{606F613E-4934-4D6E-8443-073716F9A9BE}" srcOrd="4" destOrd="0" presId="urn:microsoft.com/office/officeart/2005/8/layout/default"/>
    <dgm:cxn modelId="{17788914-CF20-4F20-8693-565256E8BF7F}" type="presParOf" srcId="{E5BC9BB6-8B7C-4065-BD21-A0351ACF743E}" destId="{3A3EF26B-8B69-49AB-BFA8-F233456B7E38}" srcOrd="5" destOrd="0" presId="urn:microsoft.com/office/officeart/2005/8/layout/default"/>
    <dgm:cxn modelId="{923A1961-4F77-4010-91DC-5D42BAE37A25}" type="presParOf" srcId="{E5BC9BB6-8B7C-4065-BD21-A0351ACF743E}" destId="{16B77801-7401-400E-88AB-70CA87D117A8}" srcOrd="6" destOrd="0" presId="urn:microsoft.com/office/officeart/2005/8/layout/default"/>
    <dgm:cxn modelId="{F3C3B821-F1E1-438A-8F50-D14C8E1178CB}" type="presParOf" srcId="{E5BC9BB6-8B7C-4065-BD21-A0351ACF743E}" destId="{D1F716AF-4B01-45E1-AF9A-05515B2E1196}" srcOrd="7" destOrd="0" presId="urn:microsoft.com/office/officeart/2005/8/layout/default"/>
    <dgm:cxn modelId="{95204C8A-7257-4B7B-8CA1-8EB23E06C37E}" type="presParOf" srcId="{E5BC9BB6-8B7C-4065-BD21-A0351ACF743E}" destId="{54772F57-664F-485D-9916-C0EE8496A797}"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1557D7-13B6-4FE1-AD62-FB654285F146}">
      <dsp:nvSpPr>
        <dsp:cNvPr id="0" name=""/>
        <dsp:cNvSpPr/>
      </dsp:nvSpPr>
      <dsp:spPr>
        <a:xfrm>
          <a:off x="1224133" y="496"/>
          <a:ext cx="5544620" cy="1625203"/>
        </a:xfrm>
        <a:prstGeom prst="roundRect">
          <a:avLst>
            <a:gd name="adj" fmla="val 10000"/>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b="1" kern="1200" dirty="0" smtClean="0"/>
            <a:t>Rencana bisnis akan cepat menjadi usang</a:t>
          </a:r>
          <a:endParaRPr lang="id-ID" sz="2400" kern="1200" dirty="0"/>
        </a:p>
      </dsp:txBody>
      <dsp:txXfrm>
        <a:off x="1224133" y="496"/>
        <a:ext cx="5544620" cy="1625203"/>
      </dsp:txXfrm>
    </dsp:sp>
    <dsp:sp modelId="{CFD4DB6C-357D-47E8-AF95-F3D933FB2C08}">
      <dsp:nvSpPr>
        <dsp:cNvPr id="0" name=""/>
        <dsp:cNvSpPr/>
      </dsp:nvSpPr>
      <dsp:spPr>
        <a:xfrm rot="5400000">
          <a:off x="3636651" y="1666577"/>
          <a:ext cx="719585" cy="731341"/>
        </a:xfrm>
        <a:prstGeom prst="rightArrow">
          <a:avLst>
            <a:gd name="adj1" fmla="val 60000"/>
            <a:gd name="adj2" fmla="val 5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82000">
          <a:bevelT w="190500" h="38100"/>
        </a:sp3d>
      </dsp:spPr>
      <dsp:style>
        <a:lnRef idx="0">
          <a:schemeClr val="accent5"/>
        </a:lnRef>
        <a:fillRef idx="3">
          <a:schemeClr val="accent5"/>
        </a:fillRef>
        <a:effectRef idx="3">
          <a:schemeClr val="accent5"/>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rot="5400000">
        <a:off x="3636651" y="1666577"/>
        <a:ext cx="719585" cy="731341"/>
      </dsp:txXfrm>
    </dsp:sp>
    <dsp:sp modelId="{946B9646-EBF3-429E-B2F7-5FA629E9B865}">
      <dsp:nvSpPr>
        <dsp:cNvPr id="0" name=""/>
        <dsp:cNvSpPr/>
      </dsp:nvSpPr>
      <dsp:spPr>
        <a:xfrm>
          <a:off x="1224133" y="2438796"/>
          <a:ext cx="5544620" cy="1625203"/>
        </a:xfrm>
        <a:prstGeom prst="roundRect">
          <a:avLst>
            <a:gd name="adj" fmla="val 1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b="1" kern="1200" dirty="0" smtClean="0"/>
            <a:t>Entrepreneur harus bisa bertindak cepat, tetapi juga harus sabar &amp; ulet</a:t>
          </a:r>
          <a:endParaRPr lang="id-ID" sz="2400" kern="1200" dirty="0"/>
        </a:p>
      </dsp:txBody>
      <dsp:txXfrm>
        <a:off x="1224133" y="2438796"/>
        <a:ext cx="5544620" cy="16252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C7F91F1D-67D7-4BE0-944E-4D88A84AB2D3}" type="datetime1">
              <a:rPr lang="id-ID" smtClean="0"/>
              <a:pPr/>
              <a:t>19/05/2014</a:t>
            </a:fld>
            <a:endParaRPr lang="id-ID"/>
          </a:p>
        </p:txBody>
      </p:sp>
      <p:sp>
        <p:nvSpPr>
          <p:cNvPr id="4" name="Footer Placeholder 3"/>
          <p:cNvSpPr>
            <a:spLocks noGrp="1"/>
          </p:cNvSpPr>
          <p:nvPr>
            <p:ph type="ftr" sz="quarter" idx="2"/>
          </p:nvPr>
        </p:nvSpPr>
        <p:spPr>
          <a:xfrm>
            <a:off x="0" y="8846554"/>
            <a:ext cx="2971800" cy="465693"/>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846554"/>
            <a:ext cx="2971800" cy="465693"/>
          </a:xfrm>
          <a:prstGeom prst="rect">
            <a:avLst/>
          </a:prstGeom>
        </p:spPr>
        <p:txBody>
          <a:bodyPr vert="horz" lIns="91440" tIns="45720" rIns="91440" bIns="45720" rtlCol="0" anchor="b"/>
          <a:lstStyle>
            <a:lvl1pPr algn="r">
              <a:defRPr sz="1200"/>
            </a:lvl1pPr>
          </a:lstStyle>
          <a:p>
            <a:fld id="{66962386-3957-44DB-B148-017901D3F0E7}" type="slidenum">
              <a:rPr lang="id-ID" smtClean="0"/>
              <a:pPr/>
              <a:t>‹#›</a:t>
            </a:fld>
            <a:endParaRPr lang="id-ID"/>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DA6F0971-F2FE-4CD2-8452-0FEAD4C98AC3}" type="datetime1">
              <a:rPr lang="id-ID" smtClean="0"/>
              <a:pPr/>
              <a:t>19/05/2014</a:t>
            </a:fld>
            <a:endParaRPr lang="id-ID"/>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24085"/>
            <a:ext cx="5486400" cy="41912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846554"/>
            <a:ext cx="2971800" cy="465693"/>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1440" tIns="45720" rIns="91440" bIns="45720" rtlCol="0" anchor="b"/>
          <a:lstStyle>
            <a:lvl1pPr algn="r">
              <a:defRPr sz="1200"/>
            </a:lvl1pPr>
          </a:lstStyle>
          <a:p>
            <a:fld id="{78AC57AC-97CA-4889-9AFD-390B7DC1D9E0}" type="slidenum">
              <a:rPr lang="id-ID" smtClean="0"/>
              <a:pPr/>
              <a:t>‹#›</a:t>
            </a:fld>
            <a:endParaRPr lang="id-ID"/>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C65BFD-B12C-45E8-AADD-5F00768CFDD8}" type="datetime1">
              <a:rPr lang="id-ID" smtClean="0"/>
              <a:pPr/>
              <a:t>19/05/2014</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DC2212F-2656-4B99-928C-8EEF703E28C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395981-53D5-49DB-8218-936384C6BE15}" type="datetime1">
              <a:rPr lang="id-ID" smtClean="0"/>
              <a:pPr/>
              <a:t>19/05/2014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DC2212F-2656-4B99-928C-8EEF703E28C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690C0C-215A-4B87-AC36-8DBC84E73F59}" type="datetime1">
              <a:rPr lang="id-ID" smtClean="0"/>
              <a:pPr/>
              <a:t>19/05/2014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DC2212F-2656-4B99-928C-8EEF703E28C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476FF4-7DBA-46C4-B9BF-456A118EC709}" type="datetime1">
              <a:rPr lang="id-ID" smtClean="0"/>
              <a:pPr/>
              <a:t>19/05/2014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DC2212F-2656-4B99-928C-8EEF703E28C7}"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7DBA31-FE67-439B-B9FB-531726C5BF9F}" type="datetime1">
              <a:rPr lang="id-ID" smtClean="0"/>
              <a:pPr/>
              <a:t>19/05/2014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DC2212F-2656-4B99-928C-8EEF703E28C7}"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7B22F8-6097-4FEB-B3B1-F67E924E3169}" type="datetime1">
              <a:rPr lang="id-ID" smtClean="0"/>
              <a:pPr/>
              <a:t>19/05/2014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DC2212F-2656-4B99-928C-8EEF703E28C7}"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EDAFD3-335B-460B-84AB-18F54D7B55B0}" type="datetime1">
              <a:rPr lang="id-ID" smtClean="0"/>
              <a:pPr/>
              <a:t>19/05/2014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BDC2212F-2656-4B99-928C-8EEF703E28C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4705C77-34C2-4E30-9061-4123D492E7FF}" type="datetime1">
              <a:rPr lang="id-ID" smtClean="0"/>
              <a:pPr/>
              <a:t>19/05/2014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BDC2212F-2656-4B99-928C-8EEF703E28C7}"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63DDDA-D1A0-41BE-A0F4-C0D4F81FF7BC}" type="datetime1">
              <a:rPr lang="id-ID" smtClean="0"/>
              <a:pPr/>
              <a:t>19/05/2014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BDC2212F-2656-4B99-928C-8EEF703E28C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2B880D-31D3-40D3-97C2-9C5B6DFB7362}" type="datetime1">
              <a:rPr lang="id-ID" smtClean="0"/>
              <a:pPr/>
              <a:t>19/05/2014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DC2212F-2656-4B99-928C-8EEF703E28C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743010-560D-4CAF-8E6B-E473BBCCE2A1}" type="datetime1">
              <a:rPr lang="id-ID" smtClean="0"/>
              <a:pPr/>
              <a:t>19/05/2014</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DC2212F-2656-4B99-928C-8EEF703E28C7}"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219CD7-B306-4856-AAA8-35568FFDE5EE}" type="datetime1">
              <a:rPr lang="id-ID" smtClean="0"/>
              <a:pPr/>
              <a:t>19/05/2014</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DC2212F-2656-4B99-928C-8EEF703E28C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Rencana Bisnis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Konsep </a:t>
            </a:r>
            <a:r>
              <a:rPr lang="id-ID" dirty="0"/>
              <a:t>bisnis</a:t>
            </a:r>
          </a:p>
          <a:p>
            <a:r>
              <a:rPr lang="id-ID" dirty="0" smtClean="0"/>
              <a:t>Misi </a:t>
            </a:r>
            <a:r>
              <a:rPr lang="id-ID" dirty="0"/>
              <a:t>perusahaan</a:t>
            </a:r>
          </a:p>
          <a:p>
            <a:r>
              <a:rPr lang="id-ID" dirty="0" smtClean="0"/>
              <a:t>Produk/jasa</a:t>
            </a:r>
            <a:endParaRPr lang="id-ID" dirty="0"/>
          </a:p>
          <a:p>
            <a:r>
              <a:rPr lang="id-ID" dirty="0" smtClean="0"/>
              <a:t>Persaingan </a:t>
            </a:r>
          </a:p>
          <a:p>
            <a:r>
              <a:rPr lang="id-ID" dirty="0" smtClean="0"/>
              <a:t>Target </a:t>
            </a:r>
            <a:r>
              <a:rPr lang="id-ID" dirty="0"/>
              <a:t>dan ukuran pasar</a:t>
            </a:r>
          </a:p>
          <a:p>
            <a:r>
              <a:rPr lang="id-ID" dirty="0" smtClean="0"/>
              <a:t>Strategi </a:t>
            </a:r>
            <a:r>
              <a:rPr lang="id-ID" dirty="0"/>
              <a:t>pemasaran</a:t>
            </a:r>
          </a:p>
          <a:p>
            <a:r>
              <a:rPr lang="id-ID" dirty="0" smtClean="0"/>
              <a:t>Tim </a:t>
            </a:r>
            <a:r>
              <a:rPr lang="id-ID" dirty="0"/>
              <a:t>manajemen</a:t>
            </a:r>
          </a:p>
          <a:p>
            <a:r>
              <a:rPr lang="id-ID" dirty="0" smtClean="0"/>
              <a:t>Keuangan</a:t>
            </a:r>
            <a:endParaRPr lang="id-ID" dirty="0"/>
          </a:p>
        </p:txBody>
      </p:sp>
      <p:sp>
        <p:nvSpPr>
          <p:cNvPr id="2" name="Title 1"/>
          <p:cNvSpPr>
            <a:spLocks noGrp="1"/>
          </p:cNvSpPr>
          <p:nvPr>
            <p:ph type="title"/>
          </p:nvPr>
        </p:nvSpPr>
        <p:spPr/>
        <p:txBody>
          <a:bodyPr/>
          <a:lstStyle/>
          <a:p>
            <a:r>
              <a:rPr lang="id-ID" dirty="0"/>
              <a:t>1. Ringkasan Eksekutif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DATA PERUSAHAAN	</a:t>
            </a:r>
          </a:p>
          <a:p>
            <a:r>
              <a:rPr lang="id-ID" dirty="0" smtClean="0"/>
              <a:t>BIODATA PEMILIK / PENGURUS</a:t>
            </a:r>
          </a:p>
          <a:p>
            <a:r>
              <a:rPr lang="id-ID" dirty="0" smtClean="0"/>
              <a:t>STRUKTUR ORGANISASI</a:t>
            </a:r>
          </a:p>
          <a:p>
            <a:r>
              <a:rPr lang="id-ID" dirty="0" smtClean="0"/>
              <a:t>KONSULTAN PENDAMPING</a:t>
            </a:r>
            <a:endParaRPr lang="id-ID" dirty="0"/>
          </a:p>
        </p:txBody>
      </p:sp>
      <p:sp>
        <p:nvSpPr>
          <p:cNvPr id="2" name="Title 1"/>
          <p:cNvSpPr>
            <a:spLocks noGrp="1"/>
          </p:cNvSpPr>
          <p:nvPr>
            <p:ph type="title"/>
          </p:nvPr>
        </p:nvSpPr>
        <p:spPr/>
        <p:txBody>
          <a:bodyPr/>
          <a:lstStyle/>
          <a:p>
            <a:r>
              <a:rPr lang="id-ID" dirty="0"/>
              <a:t>2. Gambaran Perusahaan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PRODUK / JASA YANG DIHASILKAN</a:t>
            </a:r>
          </a:p>
          <a:p>
            <a:r>
              <a:rPr lang="id-ID" dirty="0" smtClean="0"/>
              <a:t>GAMBARAN PASAR</a:t>
            </a:r>
          </a:p>
          <a:p>
            <a:r>
              <a:rPr lang="id-ID" dirty="0" smtClean="0"/>
              <a:t>TARGET ATAU SEGMEN PASAR YANG DITUJU</a:t>
            </a:r>
          </a:p>
          <a:p>
            <a:r>
              <a:rPr lang="id-ID" dirty="0" smtClean="0"/>
              <a:t>TREND PERKEMBANGAN PASAR</a:t>
            </a:r>
          </a:p>
          <a:p>
            <a:r>
              <a:rPr lang="id-ID" dirty="0" smtClean="0"/>
              <a:t>PROYEKSI PENJUALAN</a:t>
            </a:r>
          </a:p>
          <a:p>
            <a:r>
              <a:rPr lang="id-ID" dirty="0" smtClean="0"/>
              <a:t>STRATEGI PEMASARAN</a:t>
            </a:r>
          </a:p>
          <a:p>
            <a:r>
              <a:rPr lang="id-ID" dirty="0" smtClean="0"/>
              <a:t>ANALISIS PESAING</a:t>
            </a:r>
          </a:p>
          <a:p>
            <a:r>
              <a:rPr lang="id-ID" dirty="0" smtClean="0"/>
              <a:t>SALURAN DISTRIBUSI</a:t>
            </a:r>
            <a:endParaRPr lang="id-ID" dirty="0"/>
          </a:p>
        </p:txBody>
      </p:sp>
      <p:sp>
        <p:nvSpPr>
          <p:cNvPr id="2" name="Title 1"/>
          <p:cNvSpPr>
            <a:spLocks noGrp="1"/>
          </p:cNvSpPr>
          <p:nvPr>
            <p:ph type="title"/>
          </p:nvPr>
        </p:nvSpPr>
        <p:spPr/>
        <p:txBody>
          <a:bodyPr>
            <a:noAutofit/>
          </a:bodyPr>
          <a:lstStyle/>
          <a:p>
            <a:r>
              <a:rPr lang="id-ID" sz="3200" dirty="0"/>
              <a:t>3. </a:t>
            </a:r>
            <a:r>
              <a:rPr lang="en-US" sz="3200" dirty="0" smtClean="0"/>
              <a:t>ANALISIS PASAR DAN PEMASARAN</a:t>
            </a:r>
            <a:endParaRPr lang="id-ID"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7333"/>
            <a:ext cx="8229600" cy="4525963"/>
          </a:xfrm>
        </p:spPr>
        <p:txBody>
          <a:bodyPr/>
          <a:lstStyle/>
          <a:p>
            <a:r>
              <a:rPr lang="id-ID" dirty="0" smtClean="0"/>
              <a:t>PROSES PRODUKSI</a:t>
            </a:r>
          </a:p>
          <a:p>
            <a:r>
              <a:rPr lang="id-ID" dirty="0" smtClean="0"/>
              <a:t>BAHAN BAKU DAN PENGGUNAANNYA</a:t>
            </a:r>
          </a:p>
          <a:p>
            <a:r>
              <a:rPr lang="id-ID" dirty="0" smtClean="0"/>
              <a:t>KAPASITAS PRODUKSI</a:t>
            </a:r>
          </a:p>
          <a:p>
            <a:r>
              <a:rPr lang="id-ID" dirty="0" smtClean="0"/>
              <a:t>RENCANA PENGEMBANGAN PRODUKSI</a:t>
            </a:r>
            <a:endParaRPr lang="id-ID" dirty="0"/>
          </a:p>
        </p:txBody>
      </p:sp>
      <p:sp>
        <p:nvSpPr>
          <p:cNvPr id="2" name="Title 1"/>
          <p:cNvSpPr>
            <a:spLocks noGrp="1"/>
          </p:cNvSpPr>
          <p:nvPr>
            <p:ph type="title"/>
          </p:nvPr>
        </p:nvSpPr>
        <p:spPr/>
        <p:txBody>
          <a:bodyPr/>
          <a:lstStyle/>
          <a:p>
            <a:r>
              <a:rPr lang="id-ID" dirty="0"/>
              <a:t>4. </a:t>
            </a:r>
            <a:r>
              <a:rPr lang="en-US" dirty="0" smtClean="0"/>
              <a:t>ANALISIS PRODUKSI</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964488" cy="4525963"/>
          </a:xfrm>
        </p:spPr>
        <p:txBody>
          <a:bodyPr>
            <a:normAutofit/>
          </a:bodyPr>
          <a:lstStyle/>
          <a:p>
            <a:r>
              <a:rPr lang="id-ID" sz="3000" dirty="0" smtClean="0"/>
              <a:t>ANALISIS KOMPETENSI SDM</a:t>
            </a:r>
          </a:p>
          <a:p>
            <a:r>
              <a:rPr lang="id-ID" sz="3000" dirty="0" smtClean="0"/>
              <a:t>ANALISIS KEBUTUHAN DAN </a:t>
            </a:r>
          </a:p>
          <a:p>
            <a:pPr>
              <a:buNone/>
            </a:pPr>
            <a:r>
              <a:rPr lang="id-ID" sz="3000" dirty="0" smtClean="0"/>
              <a:t>	PENGEMBANGAN SDM</a:t>
            </a:r>
          </a:p>
          <a:p>
            <a:r>
              <a:rPr lang="id-ID" sz="3000" dirty="0" smtClean="0"/>
              <a:t>RENCANA KEBUTUHAN PENGEMBANGAN SDM</a:t>
            </a:r>
            <a:endParaRPr lang="id-ID" sz="3000" dirty="0"/>
          </a:p>
        </p:txBody>
      </p:sp>
      <p:sp>
        <p:nvSpPr>
          <p:cNvPr id="2" name="Title 1"/>
          <p:cNvSpPr>
            <a:spLocks noGrp="1"/>
          </p:cNvSpPr>
          <p:nvPr>
            <p:ph type="title"/>
          </p:nvPr>
        </p:nvSpPr>
        <p:spPr/>
        <p:txBody>
          <a:bodyPr>
            <a:noAutofit/>
          </a:bodyPr>
          <a:lstStyle/>
          <a:p>
            <a:r>
              <a:rPr lang="id-ID" sz="2800" dirty="0"/>
              <a:t>5. </a:t>
            </a:r>
            <a:r>
              <a:rPr lang="en-US" sz="2800" dirty="0" smtClean="0"/>
              <a:t>ANALISIS SUMBERDAYA MANUSIA (SDM)</a:t>
            </a:r>
            <a:endParaRPr lang="id-ID"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RENCANA PENGEMBANGAN USAHA</a:t>
            </a:r>
          </a:p>
          <a:p>
            <a:r>
              <a:rPr lang="id-ID" dirty="0" smtClean="0"/>
              <a:t>TAHAP-TAHAP PENGEMBANGAN USAHA</a:t>
            </a:r>
            <a:endParaRPr lang="id-ID" dirty="0"/>
          </a:p>
        </p:txBody>
      </p:sp>
      <p:sp>
        <p:nvSpPr>
          <p:cNvPr id="2" name="Title 1"/>
          <p:cNvSpPr>
            <a:spLocks noGrp="1"/>
          </p:cNvSpPr>
          <p:nvPr>
            <p:ph type="title"/>
          </p:nvPr>
        </p:nvSpPr>
        <p:spPr/>
        <p:txBody>
          <a:bodyPr>
            <a:noAutofit/>
          </a:bodyPr>
          <a:lstStyle/>
          <a:p>
            <a:r>
              <a:rPr lang="id-ID" sz="3200" dirty="0"/>
              <a:t>6. </a:t>
            </a:r>
            <a:r>
              <a:rPr lang="en-US" sz="3200" dirty="0" smtClean="0"/>
              <a:t>RENCANA PENGEMBANGAN USAHA</a:t>
            </a:r>
            <a:endParaRPr lang="id-ID"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LAPORAN KEUANGAN</a:t>
            </a:r>
          </a:p>
          <a:p>
            <a:r>
              <a:rPr lang="id-ID" dirty="0" smtClean="0"/>
              <a:t>RENCANA KEBUTUHAN INVESTASI</a:t>
            </a:r>
          </a:p>
          <a:p>
            <a:r>
              <a:rPr lang="id-ID" dirty="0" smtClean="0"/>
              <a:t>RENCANA ARUS KAS (CASH – FLOW)</a:t>
            </a:r>
          </a:p>
          <a:p>
            <a:r>
              <a:rPr lang="id-ID" dirty="0" smtClean="0"/>
              <a:t>RENCANA KEBUTUHAN PINJAMAN</a:t>
            </a:r>
          </a:p>
          <a:p>
            <a:r>
              <a:rPr lang="id-ID" dirty="0" smtClean="0"/>
              <a:t>RENCANA PENGEMBALIAN DANA PINJAMAN</a:t>
            </a:r>
          </a:p>
          <a:p>
            <a:r>
              <a:rPr lang="id-ID" dirty="0" smtClean="0"/>
              <a:t>AGUNAN YANG DIMILIKI</a:t>
            </a:r>
            <a:endParaRPr lang="id-ID" dirty="0"/>
          </a:p>
        </p:txBody>
      </p:sp>
      <p:sp>
        <p:nvSpPr>
          <p:cNvPr id="2" name="Title 1"/>
          <p:cNvSpPr>
            <a:spLocks noGrp="1"/>
          </p:cNvSpPr>
          <p:nvPr>
            <p:ph type="title"/>
          </p:nvPr>
        </p:nvSpPr>
        <p:spPr/>
        <p:txBody>
          <a:bodyPr/>
          <a:lstStyle/>
          <a:p>
            <a:r>
              <a:rPr lang="id-ID" dirty="0"/>
              <a:t>7. </a:t>
            </a:r>
            <a:r>
              <a:rPr lang="en-US" dirty="0" smtClean="0"/>
              <a:t>ANALISIS KEUANGAN</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DAMPAK TERHADAP MASYARAKAT SEKITAR</a:t>
            </a:r>
          </a:p>
          <a:p>
            <a:r>
              <a:rPr lang="id-ID" dirty="0" smtClean="0"/>
              <a:t>DAMPAK TERHADAP LINGKUNGAN</a:t>
            </a:r>
          </a:p>
          <a:p>
            <a:r>
              <a:rPr lang="id-ID" dirty="0" smtClean="0"/>
              <a:t>ANALISIS RESIKO USAHA</a:t>
            </a:r>
          </a:p>
          <a:p>
            <a:r>
              <a:rPr lang="id-ID" dirty="0" smtClean="0"/>
              <a:t>ANTISIPASI RESIKO USAHA</a:t>
            </a:r>
            <a:endParaRPr lang="id-ID" dirty="0"/>
          </a:p>
        </p:txBody>
      </p:sp>
      <p:sp>
        <p:nvSpPr>
          <p:cNvPr id="3" name="Title 2"/>
          <p:cNvSpPr>
            <a:spLocks noGrp="1"/>
          </p:cNvSpPr>
          <p:nvPr>
            <p:ph type="title"/>
          </p:nvPr>
        </p:nvSpPr>
        <p:spPr/>
        <p:txBody>
          <a:bodyPr>
            <a:noAutofit/>
          </a:bodyPr>
          <a:lstStyle/>
          <a:p>
            <a:r>
              <a:rPr lang="id-ID" sz="3000" dirty="0" smtClean="0"/>
              <a:t>8. ANALISIS DAMPAK DAN RESIKO USAHA</a:t>
            </a:r>
            <a:endParaRPr lang="id-ID" sz="3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Lampiran</a:t>
            </a:r>
            <a:endParaRPr lang="id-ID" dirty="0"/>
          </a:p>
        </p:txBody>
      </p:sp>
      <p:graphicFrame>
        <p:nvGraphicFramePr>
          <p:cNvPr id="25" name="Diagram 24"/>
          <p:cNvGraphicFramePr/>
          <p:nvPr/>
        </p:nvGraphicFramePr>
        <p:xfrm>
          <a:off x="611560" y="1397000"/>
          <a:ext cx="70084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Penampilan </a:t>
            </a:r>
            <a:r>
              <a:rPr lang="id-ID" dirty="0"/>
              <a:t>rapi dan menarik</a:t>
            </a:r>
          </a:p>
          <a:p>
            <a:r>
              <a:rPr lang="id-ID" dirty="0" smtClean="0"/>
              <a:t>Panjang </a:t>
            </a:r>
            <a:r>
              <a:rPr lang="id-ID" dirty="0"/>
              <a:t>halaman 10-20 hlm</a:t>
            </a:r>
          </a:p>
          <a:p>
            <a:r>
              <a:rPr lang="id-ID" dirty="0" smtClean="0"/>
              <a:t>Halaman </a:t>
            </a:r>
            <a:r>
              <a:rPr lang="id-ID" dirty="0"/>
              <a:t>muka dan </a:t>
            </a:r>
            <a:r>
              <a:rPr lang="id-ID" dirty="0" smtClean="0"/>
              <a:t>judul</a:t>
            </a:r>
          </a:p>
          <a:p>
            <a:r>
              <a:rPr lang="id-ID" dirty="0" smtClean="0"/>
              <a:t>Ringkasan</a:t>
            </a:r>
            <a:endParaRPr lang="id-ID" dirty="0"/>
          </a:p>
          <a:p>
            <a:r>
              <a:rPr lang="id-ID" dirty="0" smtClean="0"/>
              <a:t>Daftar </a:t>
            </a:r>
            <a:r>
              <a:rPr lang="id-ID" dirty="0"/>
              <a:t>isi</a:t>
            </a:r>
          </a:p>
        </p:txBody>
      </p:sp>
      <p:sp>
        <p:nvSpPr>
          <p:cNvPr id="2" name="Title 1"/>
          <p:cNvSpPr>
            <a:spLocks noGrp="1"/>
          </p:cNvSpPr>
          <p:nvPr>
            <p:ph type="title"/>
          </p:nvPr>
        </p:nvSpPr>
        <p:spPr/>
        <p:txBody>
          <a:bodyPr/>
          <a:lstStyle/>
          <a:p>
            <a:r>
              <a:rPr lang="id-ID" dirty="0"/>
              <a:t>Rencana Bisnis Yang Baik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Pertimbangan Pembuatan</a:t>
            </a:r>
            <a:br>
              <a:rPr lang="id-ID" dirty="0"/>
            </a:br>
            <a:r>
              <a:rPr lang="id-ID" dirty="0"/>
              <a:t>Rencana Bisnis</a:t>
            </a:r>
          </a:p>
        </p:txBody>
      </p:sp>
      <p:sp>
        <p:nvSpPr>
          <p:cNvPr id="4" name="Rectangle 3"/>
          <p:cNvSpPr/>
          <p:nvPr/>
        </p:nvSpPr>
        <p:spPr>
          <a:xfrm>
            <a:off x="971600" y="2132856"/>
            <a:ext cx="7704856" cy="3744416"/>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marL="360363" indent="-360363">
              <a:buFont typeface="Arial" pitchFamily="34" charset="0"/>
              <a:buChar char="•"/>
            </a:pPr>
            <a:r>
              <a:rPr lang="id-ID" sz="2800" dirty="0" smtClean="0">
                <a:solidFill>
                  <a:schemeClr val="tx1"/>
                </a:solidFill>
              </a:rPr>
              <a:t>Risiko bisnis </a:t>
            </a:r>
          </a:p>
          <a:p>
            <a:pPr marL="360363" indent="-360363">
              <a:buFont typeface="Arial" pitchFamily="34" charset="0"/>
              <a:buChar char="•"/>
            </a:pPr>
            <a:r>
              <a:rPr lang="id-ID" sz="2800" dirty="0" smtClean="0">
                <a:solidFill>
                  <a:schemeClr val="tx1"/>
                </a:solidFill>
              </a:rPr>
              <a:t>Kerumitan proses produksi dan transaksi bisnis</a:t>
            </a:r>
          </a:p>
          <a:p>
            <a:pPr marL="360363" indent="-360363">
              <a:buFont typeface="Arial" pitchFamily="34" charset="0"/>
              <a:buChar char="•"/>
            </a:pPr>
            <a:r>
              <a:rPr lang="id-ID" sz="2800" dirty="0" smtClean="0">
                <a:solidFill>
                  <a:schemeClr val="tx1"/>
                </a:solidFill>
              </a:rPr>
              <a:t>Pembaca rencana bisnis</a:t>
            </a:r>
          </a:p>
          <a:p>
            <a:pPr marL="360363" indent="-360363">
              <a:buFont typeface="Arial" pitchFamily="34" charset="0"/>
              <a:buChar char="•"/>
            </a:pPr>
            <a:r>
              <a:rPr lang="id-ID" sz="2800" dirty="0" smtClean="0">
                <a:solidFill>
                  <a:schemeClr val="tx1"/>
                </a:solidFill>
              </a:rPr>
              <a:t>Langkah awal menjadi wirausaha</a:t>
            </a:r>
          </a:p>
          <a:p>
            <a:pPr marL="360363" indent="-360363">
              <a:buFont typeface="Arial" pitchFamily="34" charset="0"/>
              <a:buChar char="•"/>
            </a:pPr>
            <a:r>
              <a:rPr lang="id-ID" sz="2800" dirty="0" smtClean="0">
                <a:solidFill>
                  <a:schemeClr val="tx1"/>
                </a:solidFill>
              </a:rPr>
              <a:t>Alat bantu dalam mensistemasikan logika bisnis</a:t>
            </a:r>
            <a:endParaRPr lang="id-ID" sz="28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id-ID" sz="2200" dirty="0" smtClean="0"/>
              <a:t>Terlalu </a:t>
            </a:r>
            <a:r>
              <a:rPr lang="id-ID" sz="2200" dirty="0"/>
              <a:t>banyak informasi</a:t>
            </a:r>
          </a:p>
          <a:p>
            <a:pPr>
              <a:buNone/>
            </a:pPr>
            <a:r>
              <a:rPr lang="id-ID" sz="2200" dirty="0" smtClean="0"/>
              <a:t>	Sampaikan </a:t>
            </a:r>
            <a:r>
              <a:rPr lang="id-ID" sz="2200" dirty="0"/>
              <a:t>elemen kunci rencana bisnis yang memberikan harapan masa depan</a:t>
            </a:r>
          </a:p>
          <a:p>
            <a:r>
              <a:rPr lang="id-ID" sz="2200" dirty="0" smtClean="0"/>
              <a:t>Menyembunyikan </a:t>
            </a:r>
            <a:r>
              <a:rPr lang="id-ID" sz="2200" dirty="0"/>
              <a:t>kelemahan bisnis</a:t>
            </a:r>
          </a:p>
          <a:p>
            <a:pPr>
              <a:buNone/>
            </a:pPr>
            <a:r>
              <a:rPr lang="id-ID" sz="2200" dirty="0" smtClean="0"/>
              <a:t>	Cara </a:t>
            </a:r>
            <a:r>
              <a:rPr lang="id-ID" sz="2200" dirty="0"/>
              <a:t>terbaik menangani kelemahan bisnis adalah menjelaskan kelemahan yang ada dan rencana yang efektif untuk mengatasi kelemahan yang dimaksud.</a:t>
            </a:r>
          </a:p>
          <a:p>
            <a:r>
              <a:rPr lang="id-ID" sz="2200" dirty="0" smtClean="0"/>
              <a:t>Saluran </a:t>
            </a:r>
            <a:r>
              <a:rPr lang="id-ID" sz="2200" dirty="0"/>
              <a:t>distribusi tidak jelas</a:t>
            </a:r>
          </a:p>
          <a:p>
            <a:pPr>
              <a:buNone/>
            </a:pPr>
            <a:r>
              <a:rPr lang="id-ID" sz="2200" dirty="0" smtClean="0"/>
              <a:t>	Rencana </a:t>
            </a:r>
            <a:r>
              <a:rPr lang="id-ID" sz="2200" dirty="0"/>
              <a:t>bisnis harus menjelaskan bagaimana produk dan jasa secara efektif sampai kepada pasar yang dituju</a:t>
            </a:r>
            <a:r>
              <a:rPr lang="id-ID" sz="2200" dirty="0" smtClean="0"/>
              <a:t>.</a:t>
            </a:r>
            <a:endParaRPr lang="id-ID" sz="2200" dirty="0"/>
          </a:p>
        </p:txBody>
      </p:sp>
      <p:sp>
        <p:nvSpPr>
          <p:cNvPr id="2" name="Title 1"/>
          <p:cNvSpPr>
            <a:spLocks noGrp="1"/>
          </p:cNvSpPr>
          <p:nvPr>
            <p:ph type="title"/>
          </p:nvPr>
        </p:nvSpPr>
        <p:spPr/>
        <p:txBody>
          <a:bodyPr>
            <a:normAutofit fontScale="90000"/>
          </a:bodyPr>
          <a:lstStyle/>
          <a:p>
            <a:r>
              <a:rPr lang="id-ID" dirty="0"/>
              <a:t>Kesalahan Penyusunan Rencana Bisnis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200" dirty="0" smtClean="0"/>
              <a:t>Analisis pesaing yang lemah</a:t>
            </a:r>
          </a:p>
          <a:p>
            <a:pPr>
              <a:buNone/>
            </a:pPr>
            <a:r>
              <a:rPr lang="id-ID" sz="2200" dirty="0" smtClean="0"/>
              <a:t>	Investor sangat tertarik untuk mengetahui informasi tentang pesaing. Misalnya strategi bisnis, kompetensi inti, sistem distribusi, keunggulan, serta kelemahan yang mereka miliki.</a:t>
            </a:r>
          </a:p>
          <a:p>
            <a:r>
              <a:rPr lang="id-ID" sz="2200" dirty="0" smtClean="0"/>
              <a:t>Proyeksi keuangan yang kurang memadai</a:t>
            </a:r>
          </a:p>
          <a:p>
            <a:pPr>
              <a:buNone/>
            </a:pPr>
            <a:r>
              <a:rPr lang="id-ID" sz="2200" dirty="0" smtClean="0"/>
              <a:t>	Proyeksi keuangan yang tidak didukung dengan analisa dan perkiraan yang memadai akan memberikan ketidakpercayaan kepada investor.</a:t>
            </a:r>
          </a:p>
          <a:p>
            <a:pPr>
              <a:buNone/>
            </a:pPr>
            <a:endParaRPr lang="id-ID"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	Analisis SWOT merupakan identifikasi </a:t>
            </a:r>
            <a:r>
              <a:rPr lang="id-ID" dirty="0"/>
              <a:t>berbagai  faktor </a:t>
            </a:r>
            <a:r>
              <a:rPr lang="id-ID" dirty="0" smtClean="0"/>
              <a:t>internal perusahaan  </a:t>
            </a:r>
            <a:r>
              <a:rPr lang="id-ID" dirty="0"/>
              <a:t>dan faktor </a:t>
            </a:r>
            <a:r>
              <a:rPr lang="id-ID" dirty="0" smtClean="0"/>
              <a:t>eksternal yang mempengaruhi potensi </a:t>
            </a:r>
            <a:r>
              <a:rPr lang="id-ID" dirty="0"/>
              <a:t>bisnis dan daya saing perusahaan secara sistematis dan menyesuaikan (match) diantara faktor tersebut untuk merumuskan strategi perusahaan.</a:t>
            </a:r>
          </a:p>
        </p:txBody>
      </p:sp>
      <p:sp>
        <p:nvSpPr>
          <p:cNvPr id="2" name="Title 1"/>
          <p:cNvSpPr>
            <a:spLocks noGrp="1"/>
          </p:cNvSpPr>
          <p:nvPr>
            <p:ph type="title"/>
          </p:nvPr>
        </p:nvSpPr>
        <p:spPr/>
        <p:txBody>
          <a:bodyPr/>
          <a:lstStyle/>
          <a:p>
            <a:r>
              <a:rPr lang="id-ID" dirty="0" smtClean="0"/>
              <a:t>Analisis SWOT</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i="1" dirty="0" smtClean="0"/>
              <a:t>Strenght</a:t>
            </a:r>
            <a:r>
              <a:rPr lang="id-ID" dirty="0"/>
              <a:t>: situasi atau kondisi yang merupakan kekuatan dari organisasi atau program pada saat ini.</a:t>
            </a:r>
          </a:p>
          <a:p>
            <a:r>
              <a:rPr lang="id-ID" i="1" dirty="0" smtClean="0"/>
              <a:t>Weakness</a:t>
            </a:r>
            <a:r>
              <a:rPr lang="id-ID" dirty="0"/>
              <a:t>: situasi atau kondisi yg merupakan kelemahan dari organisasi atau program saat ini.</a:t>
            </a:r>
          </a:p>
          <a:p>
            <a:r>
              <a:rPr lang="id-ID" i="1" dirty="0" smtClean="0"/>
              <a:t>Opportunity</a:t>
            </a:r>
            <a:r>
              <a:rPr lang="id-ID" dirty="0" smtClean="0"/>
              <a:t> </a:t>
            </a:r>
            <a:r>
              <a:rPr lang="id-ID" dirty="0"/>
              <a:t>: situasi atau kondisi yg merupakan peluang di luar organisasi dan memberikan  peluang berkembang  bagi organisasi di masa depan</a:t>
            </a:r>
          </a:p>
          <a:p>
            <a:r>
              <a:rPr lang="id-ID" i="1" dirty="0" smtClean="0"/>
              <a:t>Threat</a:t>
            </a:r>
            <a:r>
              <a:rPr lang="id-ID" dirty="0" smtClean="0"/>
              <a:t> </a:t>
            </a:r>
            <a:r>
              <a:rPr lang="id-ID" dirty="0"/>
              <a:t>: situasi yang merupakan ancaman bagi organisasi yg datang dari luar organisasi dan dapat mengancam  eksistensi organisasi di masa depan.</a:t>
            </a:r>
          </a:p>
        </p:txBody>
      </p:sp>
      <p:sp>
        <p:nvSpPr>
          <p:cNvPr id="2" name="Title 1"/>
          <p:cNvSpPr>
            <a:spLocks noGrp="1"/>
          </p:cNvSpPr>
          <p:nvPr>
            <p:ph type="title"/>
          </p:nvPr>
        </p:nvSpPr>
        <p:spPr/>
        <p:txBody>
          <a:bodyPr/>
          <a:lstStyle/>
          <a:p>
            <a:r>
              <a:rPr lang="id-ID" dirty="0"/>
              <a:t>Analisis SWOT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Apa </a:t>
            </a:r>
            <a:r>
              <a:rPr lang="id-ID" dirty="0"/>
              <a:t>yang menjadi kekuatan Anda?</a:t>
            </a:r>
          </a:p>
          <a:p>
            <a:r>
              <a:rPr lang="id-ID" dirty="0" smtClean="0"/>
              <a:t>Apa </a:t>
            </a:r>
            <a:r>
              <a:rPr lang="id-ID" dirty="0"/>
              <a:t>yang dapat Anda Kerjakan dengan baik?</a:t>
            </a:r>
          </a:p>
          <a:p>
            <a:r>
              <a:rPr lang="id-ID" dirty="0" smtClean="0"/>
              <a:t>Apa </a:t>
            </a:r>
            <a:r>
              <a:rPr lang="id-ID" dirty="0"/>
              <a:t>yang dilihat orang lain sebagai kekuatan Anda?</a:t>
            </a:r>
          </a:p>
          <a:p>
            <a:r>
              <a:rPr lang="id-ID" dirty="0" smtClean="0"/>
              <a:t>Apakah </a:t>
            </a:r>
            <a:r>
              <a:rPr lang="id-ID" dirty="0"/>
              <a:t>rekam jejak baik yang </a:t>
            </a:r>
            <a:r>
              <a:rPr lang="id-ID" dirty="0" smtClean="0"/>
              <a:t>sudah Anda </a:t>
            </a:r>
            <a:r>
              <a:rPr lang="id-ID" dirty="0"/>
              <a:t>lakukan?</a:t>
            </a:r>
          </a:p>
          <a:p>
            <a:r>
              <a:rPr lang="id-ID" dirty="0" smtClean="0"/>
              <a:t>Pada </a:t>
            </a:r>
            <a:r>
              <a:rPr lang="id-ID" dirty="0"/>
              <a:t>posisi mana Anda dapat bersaing dengan baik?</a:t>
            </a:r>
          </a:p>
        </p:txBody>
      </p:sp>
      <p:sp>
        <p:nvSpPr>
          <p:cNvPr id="2" name="Title 1"/>
          <p:cNvSpPr>
            <a:spLocks noGrp="1"/>
          </p:cNvSpPr>
          <p:nvPr>
            <p:ph type="title"/>
          </p:nvPr>
        </p:nvSpPr>
        <p:spPr/>
        <p:txBody>
          <a:bodyPr/>
          <a:lstStyle/>
          <a:p>
            <a:r>
              <a:rPr lang="id-ID" dirty="0"/>
              <a:t>Kekuatan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Apa </a:t>
            </a:r>
            <a:r>
              <a:rPr lang="id-ID" dirty="0"/>
              <a:t>yang berlangsung kurang optimal dibandingkan dengan keinginan Anda?</a:t>
            </a:r>
          </a:p>
          <a:p>
            <a:r>
              <a:rPr lang="id-ID" dirty="0" smtClean="0"/>
              <a:t>Kompetisi </a:t>
            </a:r>
            <a:r>
              <a:rPr lang="id-ID" dirty="0"/>
              <a:t>apa yang </a:t>
            </a:r>
            <a:r>
              <a:rPr lang="id-ID" dirty="0" smtClean="0"/>
              <a:t>berlangsung dengan </a:t>
            </a:r>
            <a:r>
              <a:rPr lang="id-ID" dirty="0"/>
              <a:t>baik?</a:t>
            </a:r>
          </a:p>
          <a:p>
            <a:r>
              <a:rPr lang="id-ID" dirty="0" smtClean="0"/>
              <a:t>Apa </a:t>
            </a:r>
            <a:r>
              <a:rPr lang="id-ID" dirty="0"/>
              <a:t>yang dapat Anda perbaiki?</a:t>
            </a:r>
          </a:p>
          <a:p>
            <a:r>
              <a:rPr lang="id-ID" dirty="0" smtClean="0"/>
              <a:t>Apa </a:t>
            </a:r>
            <a:r>
              <a:rPr lang="id-ID" dirty="0"/>
              <a:t>tindakan yang dilakukan secara tidak baik?</a:t>
            </a:r>
          </a:p>
          <a:p>
            <a:r>
              <a:rPr lang="id-ID" dirty="0" smtClean="0"/>
              <a:t>Hal </a:t>
            </a:r>
            <a:r>
              <a:rPr lang="id-ID" dirty="0"/>
              <a:t>apa yang harus Anda hindari?</a:t>
            </a:r>
          </a:p>
        </p:txBody>
      </p:sp>
      <p:sp>
        <p:nvSpPr>
          <p:cNvPr id="2" name="Title 1"/>
          <p:cNvSpPr>
            <a:spLocks noGrp="1"/>
          </p:cNvSpPr>
          <p:nvPr>
            <p:ph type="title"/>
          </p:nvPr>
        </p:nvSpPr>
        <p:spPr/>
        <p:txBody>
          <a:bodyPr/>
          <a:lstStyle/>
          <a:p>
            <a:r>
              <a:rPr lang="id-ID" dirty="0"/>
              <a:t>Kelemahan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Jika </a:t>
            </a:r>
            <a:r>
              <a:rPr lang="id-ID" dirty="0"/>
              <a:t>tidak ada hambatan, apa yang akan Anda lakukan?</a:t>
            </a:r>
          </a:p>
          <a:p>
            <a:r>
              <a:rPr lang="id-ID" dirty="0" smtClean="0"/>
              <a:t>Apa </a:t>
            </a:r>
            <a:r>
              <a:rPr lang="id-ID" dirty="0"/>
              <a:t>yang mungkin dilakukan?</a:t>
            </a:r>
          </a:p>
          <a:p>
            <a:r>
              <a:rPr lang="id-ID" dirty="0" smtClean="0"/>
              <a:t>Di </a:t>
            </a:r>
            <a:r>
              <a:rPr lang="id-ID" dirty="0"/>
              <a:t>mana posisi yang Anda inginkan pada lima tahun ke depan?</a:t>
            </a:r>
          </a:p>
          <a:p>
            <a:r>
              <a:rPr lang="id-ID" dirty="0" smtClean="0"/>
              <a:t>Sampai </a:t>
            </a:r>
            <a:r>
              <a:rPr lang="id-ID" dirty="0"/>
              <a:t>sejauh mana teknologi baru dapat mengubah praktik bisnis Anda?</a:t>
            </a:r>
          </a:p>
          <a:p>
            <a:r>
              <a:rPr lang="id-ID" dirty="0" smtClean="0"/>
              <a:t>Apa </a:t>
            </a:r>
            <a:r>
              <a:rPr lang="id-ID" dirty="0"/>
              <a:t>yang akan terjadi dalam beberapa tahun </a:t>
            </a:r>
            <a:r>
              <a:rPr lang="id-ID" dirty="0" smtClean="0"/>
              <a:t>yang akan </a:t>
            </a:r>
            <a:r>
              <a:rPr lang="id-ID" dirty="0"/>
              <a:t>datang?</a:t>
            </a:r>
          </a:p>
          <a:p>
            <a:r>
              <a:rPr lang="id-ID" dirty="0" smtClean="0"/>
              <a:t>Apa </a:t>
            </a:r>
            <a:r>
              <a:rPr lang="id-ID" dirty="0"/>
              <a:t>yang dapat menjadi solusi </a:t>
            </a:r>
            <a:r>
              <a:rPr lang="id-ID" i="1" dirty="0"/>
              <a:t>“win-win”</a:t>
            </a:r>
            <a:r>
              <a:rPr lang="id-ID" dirty="0"/>
              <a:t>?</a:t>
            </a:r>
          </a:p>
        </p:txBody>
      </p:sp>
      <p:sp>
        <p:nvSpPr>
          <p:cNvPr id="2" name="Title 1"/>
          <p:cNvSpPr>
            <a:spLocks noGrp="1"/>
          </p:cNvSpPr>
          <p:nvPr>
            <p:ph type="title"/>
          </p:nvPr>
        </p:nvSpPr>
        <p:spPr/>
        <p:txBody>
          <a:bodyPr/>
          <a:lstStyle/>
          <a:p>
            <a:r>
              <a:rPr lang="id-ID" dirty="0"/>
              <a:t>Peluang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Apa </a:t>
            </a:r>
            <a:r>
              <a:rPr lang="id-ID" dirty="0"/>
              <a:t>yang menghambat  perkembangan Anda?</a:t>
            </a:r>
          </a:p>
          <a:p>
            <a:r>
              <a:rPr lang="id-ID" dirty="0" smtClean="0"/>
              <a:t>Apa </a:t>
            </a:r>
            <a:r>
              <a:rPr lang="id-ID" dirty="0"/>
              <a:t>yang dilakukan oleh perusahaan pesaing?</a:t>
            </a:r>
          </a:p>
          <a:p>
            <a:r>
              <a:rPr lang="id-ID" dirty="0" smtClean="0"/>
              <a:t>Apakah </a:t>
            </a:r>
            <a:r>
              <a:rPr lang="id-ID" dirty="0"/>
              <a:t>teknologi/perkembangan </a:t>
            </a:r>
            <a:r>
              <a:rPr lang="id-ID" dirty="0" smtClean="0"/>
              <a:t>baru mengubah Anda</a:t>
            </a:r>
            <a:r>
              <a:rPr lang="id-ID" dirty="0"/>
              <a:t>?</a:t>
            </a:r>
          </a:p>
          <a:p>
            <a:r>
              <a:rPr lang="id-ID" dirty="0" smtClean="0"/>
              <a:t>Perubahan </a:t>
            </a:r>
            <a:r>
              <a:rPr lang="id-ID" dirty="0"/>
              <a:t>apa yang akan terjadi?</a:t>
            </a:r>
          </a:p>
          <a:p>
            <a:r>
              <a:rPr lang="id-ID" dirty="0" smtClean="0"/>
              <a:t>Hambatan </a:t>
            </a:r>
            <a:r>
              <a:rPr lang="id-ID" dirty="0"/>
              <a:t>macam apa yang Anda hadapi?</a:t>
            </a:r>
          </a:p>
        </p:txBody>
      </p:sp>
      <p:sp>
        <p:nvSpPr>
          <p:cNvPr id="4" name="Title 3"/>
          <p:cNvSpPr>
            <a:spLocks noGrp="1"/>
          </p:cNvSpPr>
          <p:nvPr>
            <p:ph type="title"/>
          </p:nvPr>
        </p:nvSpPr>
        <p:spPr/>
        <p:txBody>
          <a:bodyPr/>
          <a:lstStyle/>
          <a:p>
            <a:r>
              <a:rPr lang="id-ID" dirty="0" smtClean="0"/>
              <a:t>Ancaman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a:t>Rencana bisnis adalah ringkasan tertulis </a:t>
            </a:r>
            <a:r>
              <a:rPr lang="id-ID" dirty="0" smtClean="0"/>
              <a:t>mengenai </a:t>
            </a:r>
            <a:r>
              <a:rPr lang="id-ID" dirty="0"/>
              <a:t>rencana pendirian </a:t>
            </a:r>
            <a:r>
              <a:rPr lang="id-ID" dirty="0" smtClean="0"/>
              <a:t>perusahaan atau </a:t>
            </a:r>
            <a:r>
              <a:rPr lang="id-ID" dirty="0"/>
              <a:t>menjalankan  usaha yang </a:t>
            </a:r>
            <a:r>
              <a:rPr lang="id-ID" dirty="0" smtClean="0"/>
              <a:t>berisi rincian  </a:t>
            </a:r>
            <a:r>
              <a:rPr lang="id-ID" dirty="0"/>
              <a:t>gambaran kegiatan operasi dan rencana keuangan, peluang dan strategi pemasaran serta kemampuan  pengelolaan. Rencana bisnis ini menguraikan  arah dan tujuan perusahaan yang ingin capai, berserta strategi mencapainya  sebagai peta jalan bagi wirausahawan  menuju  pembangunan  bisnis yang sukses.</a:t>
            </a:r>
          </a:p>
        </p:txBody>
      </p:sp>
      <p:sp>
        <p:nvSpPr>
          <p:cNvPr id="2" name="Title 1"/>
          <p:cNvSpPr>
            <a:spLocks noGrp="1"/>
          </p:cNvSpPr>
          <p:nvPr>
            <p:ph type="title"/>
          </p:nvPr>
        </p:nvSpPr>
        <p:spPr/>
        <p:txBody>
          <a:bodyPr/>
          <a:lstStyle/>
          <a:p>
            <a:r>
              <a:rPr lang="id-ID" dirty="0"/>
              <a:t>Apa Itu Rencana Bisnis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Rencana Bisnis = Situasional</a:t>
            </a:r>
          </a:p>
        </p:txBody>
      </p:sp>
      <p:graphicFrame>
        <p:nvGraphicFramePr>
          <p:cNvPr id="4" name="Diagram 3"/>
          <p:cNvGraphicFramePr/>
          <p:nvPr/>
        </p:nvGraphicFramePr>
        <p:xfrm>
          <a:off x="611560" y="1397000"/>
          <a:ext cx="79928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268760"/>
            <a:ext cx="8964488" cy="5184576"/>
          </a:xfr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oAutofit/>
          </a:bodyPr>
          <a:lstStyle/>
          <a:p>
            <a:r>
              <a:rPr lang="id-ID" sz="1800" b="1" dirty="0" smtClean="0">
                <a:solidFill>
                  <a:schemeClr val="tx1"/>
                </a:solidFill>
              </a:rPr>
              <a:t>Panduan </a:t>
            </a:r>
            <a:r>
              <a:rPr lang="id-ID" sz="1800" b="1" dirty="0">
                <a:solidFill>
                  <a:schemeClr val="tx1"/>
                </a:solidFill>
              </a:rPr>
              <a:t>Operasi Usaha</a:t>
            </a:r>
            <a:endParaRPr lang="id-ID" sz="1800" dirty="0">
              <a:solidFill>
                <a:schemeClr val="tx1"/>
              </a:solidFill>
            </a:endParaRPr>
          </a:p>
          <a:p>
            <a:pPr>
              <a:buNone/>
            </a:pPr>
            <a:r>
              <a:rPr lang="id-ID" sz="1800" dirty="0" smtClean="0">
                <a:solidFill>
                  <a:schemeClr val="tx1"/>
                </a:solidFill>
              </a:rPr>
              <a:t>	Rencana </a:t>
            </a:r>
            <a:r>
              <a:rPr lang="id-ID" sz="1800" dirty="0">
                <a:solidFill>
                  <a:schemeClr val="tx1"/>
                </a:solidFill>
              </a:rPr>
              <a:t>bisnis memberikan panduan wirausahawan  dalam menjalankan operasi perusahaan, karena dengan menuliskan perencanaan yang dibuat untuk penetapan tujuan dan strategi pencapaiannya,  tentu akan memudahkan  wirausahawan   melakukan evaluasi, pengembangan  dan mengurangi risiko terjadinya kesalahan operasional yang berakibat fatal bagi perusahaannya</a:t>
            </a:r>
            <a:r>
              <a:rPr lang="id-ID" sz="1800" dirty="0" smtClean="0">
                <a:solidFill>
                  <a:schemeClr val="tx1"/>
                </a:solidFill>
              </a:rPr>
              <a:t>. Selain </a:t>
            </a:r>
            <a:r>
              <a:rPr lang="id-ID" sz="1800" dirty="0">
                <a:solidFill>
                  <a:schemeClr val="tx1"/>
                </a:solidFill>
              </a:rPr>
              <a:t>itu penyusunan rencana bisnis memaksa wirausahawan  mengungkap gagasan mereka dalam uji kenyataan, dengan pertanyaan “ Dapatkah bisnis ini benar-benar berjalan?”</a:t>
            </a:r>
          </a:p>
          <a:p>
            <a:r>
              <a:rPr lang="id-ID" sz="1800" dirty="0" smtClean="0">
                <a:solidFill>
                  <a:schemeClr val="tx1"/>
                </a:solidFill>
              </a:rPr>
              <a:t> </a:t>
            </a:r>
            <a:r>
              <a:rPr lang="id-ID" sz="1800" b="1" dirty="0">
                <a:solidFill>
                  <a:schemeClr val="tx1"/>
                </a:solidFill>
              </a:rPr>
              <a:t>Menarik Pemberi Pinjaman dan Investor</a:t>
            </a:r>
            <a:endParaRPr lang="id-ID" sz="1800" dirty="0">
              <a:solidFill>
                <a:schemeClr val="tx1"/>
              </a:solidFill>
            </a:endParaRPr>
          </a:p>
          <a:p>
            <a:pPr>
              <a:buNone/>
            </a:pPr>
            <a:r>
              <a:rPr lang="id-ID" sz="1800" dirty="0" smtClean="0">
                <a:solidFill>
                  <a:schemeClr val="tx1"/>
                </a:solidFill>
              </a:rPr>
              <a:t>	Setiap </a:t>
            </a:r>
            <a:r>
              <a:rPr lang="id-ID" sz="1800" dirty="0">
                <a:solidFill>
                  <a:schemeClr val="tx1"/>
                </a:solidFill>
              </a:rPr>
              <a:t>usaha pasti membutuhkan  modal yang besarnya sesuai dengan bisnis yang akan dijalankan. Modal usaha bisa bersumber dari modal sendiri, modal pinjaman atau modal dari investor</a:t>
            </a:r>
            <a:r>
              <a:rPr lang="id-ID" sz="1800" dirty="0" smtClean="0">
                <a:solidFill>
                  <a:schemeClr val="tx1"/>
                </a:solidFill>
              </a:rPr>
              <a:t>. Cara </a:t>
            </a:r>
            <a:r>
              <a:rPr lang="id-ID" sz="1800" dirty="0">
                <a:solidFill>
                  <a:schemeClr val="tx1"/>
                </a:solidFill>
              </a:rPr>
              <a:t>terbaik untuk mengamankan  pemenuhan kebutuhan modal usaha adalah </a:t>
            </a:r>
            <a:r>
              <a:rPr lang="id-ID" sz="1800" dirty="0" smtClean="0">
                <a:solidFill>
                  <a:schemeClr val="tx1"/>
                </a:solidFill>
              </a:rPr>
              <a:t>dengan membuat </a:t>
            </a:r>
            <a:r>
              <a:rPr lang="id-ID" sz="1800" dirty="0">
                <a:solidFill>
                  <a:schemeClr val="tx1"/>
                </a:solidFill>
              </a:rPr>
              <a:t>rencana bisnis yang menarik dan memadai yang memungkinkan wirausahawan  menyampaikan  peluang potensial atas bisnis yang akan atau telah dijalankan kepada pemberi pinjaman dan investor.</a:t>
            </a:r>
          </a:p>
        </p:txBody>
      </p:sp>
      <p:sp>
        <p:nvSpPr>
          <p:cNvPr id="2" name="Title 1"/>
          <p:cNvSpPr>
            <a:spLocks noGrp="1"/>
          </p:cNvSpPr>
          <p:nvPr>
            <p:ph type="title"/>
          </p:nvPr>
        </p:nvSpPr>
        <p:spPr/>
        <p:txBody>
          <a:bodyPr>
            <a:normAutofit fontScale="90000"/>
          </a:bodyPr>
          <a:lstStyle/>
          <a:p>
            <a:r>
              <a:rPr lang="id-ID" dirty="0"/>
              <a:t>Mengapa Membuat Rencana Bisnis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Singkat </a:t>
            </a:r>
            <a:r>
              <a:rPr lang="id-ID" dirty="0"/>
              <a:t>dan padat</a:t>
            </a:r>
          </a:p>
          <a:p>
            <a:r>
              <a:rPr lang="id-ID" dirty="0" smtClean="0"/>
              <a:t>Terorganisir </a:t>
            </a:r>
            <a:r>
              <a:rPr lang="id-ID" dirty="0"/>
              <a:t>rapi dengan penampilan menarik</a:t>
            </a:r>
          </a:p>
          <a:p>
            <a:r>
              <a:rPr lang="id-ID" dirty="0" smtClean="0"/>
              <a:t>Rencana </a:t>
            </a:r>
            <a:r>
              <a:rPr lang="id-ID" dirty="0"/>
              <a:t>yang menjanjikan</a:t>
            </a:r>
          </a:p>
          <a:p>
            <a:r>
              <a:rPr lang="id-ID" dirty="0" smtClean="0"/>
              <a:t>Hindari </a:t>
            </a:r>
            <a:r>
              <a:rPr lang="id-ID" dirty="0"/>
              <a:t>melebih-lebihkan proyeksi</a:t>
            </a:r>
          </a:p>
          <a:p>
            <a:r>
              <a:rPr lang="id-ID" dirty="0" smtClean="0"/>
              <a:t>Kemukakan </a:t>
            </a:r>
            <a:r>
              <a:rPr lang="id-ID" dirty="0"/>
              <a:t>risiko-risiko bisnis yang signifikan</a:t>
            </a:r>
          </a:p>
          <a:p>
            <a:r>
              <a:rPr lang="id-ID" dirty="0" smtClean="0"/>
              <a:t>Tim </a:t>
            </a:r>
            <a:r>
              <a:rPr lang="id-ID" dirty="0"/>
              <a:t>terpercaya dan efektif</a:t>
            </a:r>
          </a:p>
          <a:p>
            <a:r>
              <a:rPr lang="id-ID" dirty="0" smtClean="0"/>
              <a:t>Fokus</a:t>
            </a:r>
            <a:endParaRPr lang="id-ID" dirty="0"/>
          </a:p>
          <a:p>
            <a:r>
              <a:rPr lang="id-ID" dirty="0" smtClean="0"/>
              <a:t>Target </a:t>
            </a:r>
            <a:r>
              <a:rPr lang="id-ID" dirty="0"/>
              <a:t>pasar</a:t>
            </a:r>
          </a:p>
          <a:p>
            <a:r>
              <a:rPr lang="id-ID" dirty="0" smtClean="0"/>
              <a:t>Realistis</a:t>
            </a:r>
            <a:endParaRPr lang="id-ID" dirty="0"/>
          </a:p>
          <a:p>
            <a:r>
              <a:rPr lang="id-ID" dirty="0" smtClean="0"/>
              <a:t>Spesifik</a:t>
            </a:r>
            <a:endParaRPr lang="id-ID" dirty="0"/>
          </a:p>
        </p:txBody>
      </p:sp>
      <p:sp>
        <p:nvSpPr>
          <p:cNvPr id="2" name="Title 1"/>
          <p:cNvSpPr>
            <a:spLocks noGrp="1"/>
          </p:cNvSpPr>
          <p:nvPr>
            <p:ph type="title"/>
          </p:nvPr>
        </p:nvSpPr>
        <p:spPr/>
        <p:txBody>
          <a:bodyPr/>
          <a:lstStyle/>
          <a:p>
            <a:r>
              <a:rPr lang="id-ID" dirty="0"/>
              <a:t>Rencana Bisnis Yang Baik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Awali </a:t>
            </a:r>
            <a:r>
              <a:rPr lang="id-ID" dirty="0"/>
              <a:t>dengan ide bisnis</a:t>
            </a:r>
          </a:p>
          <a:p>
            <a:r>
              <a:rPr lang="id-ID" dirty="0" smtClean="0"/>
              <a:t>Ide </a:t>
            </a:r>
            <a:r>
              <a:rPr lang="id-ID" dirty="0"/>
              <a:t>bisnis sebagai jawaban</a:t>
            </a:r>
          </a:p>
          <a:p>
            <a:r>
              <a:rPr lang="id-ID" dirty="0" smtClean="0"/>
              <a:t>Anda </a:t>
            </a:r>
            <a:r>
              <a:rPr lang="id-ID" dirty="0"/>
              <a:t>adalah orang yang tepat</a:t>
            </a:r>
          </a:p>
          <a:p>
            <a:r>
              <a:rPr lang="id-ID" dirty="0" smtClean="0"/>
              <a:t>Cara </a:t>
            </a:r>
            <a:r>
              <a:rPr lang="id-ID" dirty="0"/>
              <a:t>menghasilkan keuntungan</a:t>
            </a:r>
          </a:p>
          <a:p>
            <a:r>
              <a:rPr lang="id-ID" dirty="0" smtClean="0"/>
              <a:t>Siapa </a:t>
            </a:r>
            <a:r>
              <a:rPr lang="id-ID" dirty="0"/>
              <a:t>pembeli produk anda</a:t>
            </a:r>
          </a:p>
          <a:p>
            <a:r>
              <a:rPr lang="id-ID" dirty="0" smtClean="0"/>
              <a:t>Dana </a:t>
            </a:r>
            <a:r>
              <a:rPr lang="id-ID" dirty="0"/>
              <a:t>untuk memulai bisnis</a:t>
            </a:r>
          </a:p>
        </p:txBody>
      </p:sp>
      <p:sp>
        <p:nvSpPr>
          <p:cNvPr id="2" name="Title 1"/>
          <p:cNvSpPr>
            <a:spLocks noGrp="1"/>
          </p:cNvSpPr>
          <p:nvPr>
            <p:ph type="title"/>
          </p:nvPr>
        </p:nvSpPr>
        <p:spPr/>
        <p:txBody>
          <a:bodyPr/>
          <a:lstStyle/>
          <a:p>
            <a:r>
              <a:rPr lang="id-ID" dirty="0"/>
              <a:t>Hal Mendasar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35280" cy="4525963"/>
          </a:xfrm>
        </p:spPr>
        <p:txBody>
          <a:bodyPr>
            <a:normAutofit/>
          </a:bodyPr>
          <a:lstStyle/>
          <a:p>
            <a:pPr marL="539750" indent="-430213">
              <a:buNone/>
            </a:pPr>
            <a:r>
              <a:rPr lang="id-ID" sz="2200" dirty="0" smtClean="0"/>
              <a:t>1) 	Konsep Bisnis</a:t>
            </a:r>
          </a:p>
          <a:p>
            <a:pPr indent="17463">
              <a:buNone/>
            </a:pPr>
            <a:r>
              <a:rPr lang="id-ID" sz="2200" dirty="0" smtClean="0"/>
              <a:t> bidang industri, struktur bisnis, penawaran  produk/jasa, cara mensukseskan bisnis</a:t>
            </a:r>
          </a:p>
          <a:p>
            <a:pPr>
              <a:buNone/>
            </a:pPr>
            <a:r>
              <a:rPr lang="id-ID" sz="2200" dirty="0" smtClean="0"/>
              <a:t> </a:t>
            </a:r>
          </a:p>
          <a:p>
            <a:pPr>
              <a:buNone/>
            </a:pPr>
            <a:r>
              <a:rPr lang="id-ID" sz="2200" dirty="0" smtClean="0"/>
              <a:t>2) Pasar (Market)</a:t>
            </a:r>
          </a:p>
          <a:p>
            <a:pPr indent="17463">
              <a:buNone/>
            </a:pPr>
            <a:r>
              <a:rPr lang="id-ID" sz="2200" dirty="0" smtClean="0"/>
              <a:t>konsumen potensial, alasan pembelian, kondisi  persaingan, posisi dalam persaingan</a:t>
            </a:r>
          </a:p>
          <a:p>
            <a:pPr>
              <a:buNone/>
            </a:pPr>
            <a:r>
              <a:rPr lang="id-ID" sz="2400" dirty="0"/>
              <a:t>3) </a:t>
            </a:r>
            <a:r>
              <a:rPr lang="id-ID" sz="2400" dirty="0" smtClean="0"/>
              <a:t>Rencana Keuangan</a:t>
            </a:r>
          </a:p>
          <a:p>
            <a:pPr>
              <a:buNone/>
            </a:pPr>
            <a:r>
              <a:rPr lang="id-ID" sz="2200" dirty="0" smtClean="0"/>
              <a:t>	 estimasi pendapatan, analisis </a:t>
            </a:r>
            <a:r>
              <a:rPr lang="id-ID" sz="2200" i="1" dirty="0" smtClean="0"/>
              <a:t>break event</a:t>
            </a:r>
            <a:endParaRPr lang="id-ID" sz="2200" i="1" dirty="0"/>
          </a:p>
        </p:txBody>
      </p:sp>
      <p:sp>
        <p:nvSpPr>
          <p:cNvPr id="2" name="Title 1"/>
          <p:cNvSpPr>
            <a:spLocks noGrp="1"/>
          </p:cNvSpPr>
          <p:nvPr>
            <p:ph type="title"/>
          </p:nvPr>
        </p:nvSpPr>
        <p:spPr/>
        <p:txBody>
          <a:bodyPr/>
          <a:lstStyle/>
          <a:p>
            <a:r>
              <a:rPr lang="id-ID" dirty="0"/>
              <a:t>Bagian Utama Rencana Bisnis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a:t>1.   Ringkasan Eksekutif</a:t>
            </a:r>
          </a:p>
          <a:p>
            <a:pPr>
              <a:buNone/>
            </a:pPr>
            <a:r>
              <a:rPr lang="id-ID" dirty="0"/>
              <a:t>2.   Deskripsi Bisnis</a:t>
            </a:r>
          </a:p>
          <a:p>
            <a:pPr>
              <a:buNone/>
            </a:pPr>
            <a:r>
              <a:rPr lang="id-ID" dirty="0"/>
              <a:t>3.   Strategi Pemasaran</a:t>
            </a:r>
          </a:p>
          <a:p>
            <a:pPr>
              <a:buNone/>
            </a:pPr>
            <a:r>
              <a:rPr lang="id-ID" dirty="0"/>
              <a:t>4.   Analisis Persaingan</a:t>
            </a:r>
          </a:p>
          <a:p>
            <a:pPr>
              <a:buNone/>
            </a:pPr>
            <a:r>
              <a:rPr lang="id-ID" dirty="0"/>
              <a:t>5.   Rencana Desain dan Pengembangan</a:t>
            </a:r>
          </a:p>
          <a:p>
            <a:pPr>
              <a:buNone/>
            </a:pPr>
            <a:r>
              <a:rPr lang="id-ID" dirty="0"/>
              <a:t>6.   Rencana Operasi dan Manajemen</a:t>
            </a:r>
          </a:p>
          <a:p>
            <a:pPr>
              <a:buNone/>
            </a:pPr>
            <a:r>
              <a:rPr lang="id-ID" dirty="0"/>
              <a:t>7.   Analisis Rencana Keuangan</a:t>
            </a:r>
          </a:p>
        </p:txBody>
      </p:sp>
      <p:sp>
        <p:nvSpPr>
          <p:cNvPr id="2" name="Title 1"/>
          <p:cNvSpPr>
            <a:spLocks noGrp="1"/>
          </p:cNvSpPr>
          <p:nvPr>
            <p:ph type="title"/>
          </p:nvPr>
        </p:nvSpPr>
        <p:spPr/>
        <p:txBody>
          <a:bodyPr/>
          <a:lstStyle/>
          <a:p>
            <a:r>
              <a:rPr lang="id-ID" dirty="0"/>
              <a:t>Komponen Rencana Bisnis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347</TotalTime>
  <Words>648</Words>
  <Application>Microsoft Office PowerPoint</Application>
  <PresentationFormat>On-screen Show (4:3)</PresentationFormat>
  <Paragraphs>154</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Rencana Bisnis</vt:lpstr>
      <vt:lpstr>Pertimbangan Pembuatan Rencana Bisnis</vt:lpstr>
      <vt:lpstr>Apa Itu Rencana Bisnis</vt:lpstr>
      <vt:lpstr>Rencana Bisnis = Situasional</vt:lpstr>
      <vt:lpstr>Mengapa Membuat Rencana Bisnis</vt:lpstr>
      <vt:lpstr>Rencana Bisnis Yang Baik</vt:lpstr>
      <vt:lpstr>Hal Mendasar</vt:lpstr>
      <vt:lpstr>Bagian Utama Rencana Bisnis</vt:lpstr>
      <vt:lpstr>Komponen Rencana Bisnis</vt:lpstr>
      <vt:lpstr>1. Ringkasan Eksekutif</vt:lpstr>
      <vt:lpstr>2. Gambaran Perusahaan</vt:lpstr>
      <vt:lpstr>3. ANALISIS PASAR DAN PEMASARAN</vt:lpstr>
      <vt:lpstr>4. ANALISIS PRODUKSI</vt:lpstr>
      <vt:lpstr>5. ANALISIS SUMBERDAYA MANUSIA (SDM)</vt:lpstr>
      <vt:lpstr>6. RENCANA PENGEMBANGAN USAHA</vt:lpstr>
      <vt:lpstr>7. ANALISIS KEUANGAN</vt:lpstr>
      <vt:lpstr>8. ANALISIS DAMPAK DAN RESIKO USAHA</vt:lpstr>
      <vt:lpstr>Lampiran</vt:lpstr>
      <vt:lpstr>Rencana Bisnis Yang Baik</vt:lpstr>
      <vt:lpstr>Kesalahan Penyusunan Rencana Bisnis</vt:lpstr>
      <vt:lpstr>Slide 21</vt:lpstr>
      <vt:lpstr>Analisis SWOT</vt:lpstr>
      <vt:lpstr>Analisis SWOT</vt:lpstr>
      <vt:lpstr>Kekuatan</vt:lpstr>
      <vt:lpstr>Kelemahan</vt:lpstr>
      <vt:lpstr>Peluang</vt:lpstr>
      <vt:lpstr>Ancaman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Rencana Bisnis</dc:title>
  <dc:creator>FUJITSU</dc:creator>
  <cp:lastModifiedBy>FUJITSU</cp:lastModifiedBy>
  <cp:revision>11</cp:revision>
  <dcterms:created xsi:type="dcterms:W3CDTF">2014-05-17T04:53:14Z</dcterms:created>
  <dcterms:modified xsi:type="dcterms:W3CDTF">2014-05-19T05:02:38Z</dcterms:modified>
</cp:coreProperties>
</file>